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64" r:id="rId2"/>
    <p:sldId id="331" r:id="rId3"/>
    <p:sldId id="303" r:id="rId4"/>
    <p:sldId id="304" r:id="rId5"/>
    <p:sldId id="305" r:id="rId6"/>
    <p:sldId id="326" r:id="rId7"/>
    <p:sldId id="306" r:id="rId8"/>
    <p:sldId id="307" r:id="rId9"/>
    <p:sldId id="308" r:id="rId10"/>
    <p:sldId id="309" r:id="rId11"/>
    <p:sldId id="310" r:id="rId12"/>
    <p:sldId id="301" r:id="rId13"/>
    <p:sldId id="324" r:id="rId14"/>
    <p:sldId id="328" r:id="rId15"/>
    <p:sldId id="329" r:id="rId16"/>
    <p:sldId id="330" r:id="rId17"/>
    <p:sldId id="320" r:id="rId18"/>
    <p:sldId id="323" r:id="rId19"/>
    <p:sldId id="322" r:id="rId20"/>
    <p:sldId id="332" r:id="rId21"/>
    <p:sldId id="311" r:id="rId22"/>
    <p:sldId id="312" r:id="rId23"/>
    <p:sldId id="318" r:id="rId24"/>
    <p:sldId id="313" r:id="rId25"/>
    <p:sldId id="314" r:id="rId26"/>
    <p:sldId id="315" r:id="rId27"/>
    <p:sldId id="316" r:id="rId28"/>
    <p:sldId id="321" r:id="rId29"/>
    <p:sldId id="327" r:id="rId3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0C41707-0A8A-4682-9B54-522768115F56}">
          <p14:sldIdLst>
            <p14:sldId id="264"/>
            <p14:sldId id="331"/>
          </p14:sldIdLst>
        </p14:section>
        <p14:section name="Untitled Section" id="{5C46F4D3-3DB5-4A7E-B32E-3AF4E9D29E5D}">
          <p14:sldIdLst>
            <p14:sldId id="303"/>
            <p14:sldId id="304"/>
          </p14:sldIdLst>
        </p14:section>
        <p14:section name="Design Data" id="{44871FA1-4E54-41D1-BCBE-E6259BD17153}">
          <p14:sldIdLst>
            <p14:sldId id="305"/>
            <p14:sldId id="326"/>
            <p14:sldId id="306"/>
            <p14:sldId id="307"/>
            <p14:sldId id="308"/>
            <p14:sldId id="309"/>
            <p14:sldId id="310"/>
            <p14:sldId id="301"/>
          </p14:sldIdLst>
        </p14:section>
        <p14:section name="Timing Constraints" id="{8F08205C-7815-45E5-A733-002BC314E9A5}">
          <p14:sldIdLst>
            <p14:sldId id="324"/>
            <p14:sldId id="328"/>
            <p14:sldId id="329"/>
            <p14:sldId id="330"/>
            <p14:sldId id="320"/>
            <p14:sldId id="323"/>
            <p14:sldId id="322"/>
            <p14:sldId id="332"/>
            <p14:sldId id="311"/>
            <p14:sldId id="312"/>
            <p14:sldId id="318"/>
            <p14:sldId id="313"/>
            <p14:sldId id="314"/>
            <p14:sldId id="315"/>
            <p14:sldId id="316"/>
            <p14:sldId id="321"/>
            <p14:sldId id="327"/>
          </p14:sldIdLst>
        </p14:section>
        <p14:section name="Untitled Section" id="{CAC6BAE2-5E9B-464C-BB83-2CD9C822A67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DCA01E"/>
    <a:srgbClr val="FA8214"/>
    <a:srgbClr val="82BE3C"/>
    <a:srgbClr val="FF29F5"/>
    <a:srgbClr val="50AAE6"/>
    <a:srgbClr val="5A6EB4"/>
    <a:srgbClr val="A00078"/>
    <a:srgbClr val="A01E28"/>
    <a:srgbClr val="A08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58" autoAdjust="0"/>
    <p:restoredTop sz="96149" autoAdjust="0"/>
  </p:normalViewPr>
  <p:slideViewPr>
    <p:cSldViewPr>
      <p:cViewPr varScale="1">
        <p:scale>
          <a:sx n="104" d="100"/>
          <a:sy n="104" d="100"/>
        </p:scale>
        <p:origin x="60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46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94"/>
    </p:cViewPr>
  </p:sorterViewPr>
  <p:notesViewPr>
    <p:cSldViewPr>
      <p:cViewPr varScale="1">
        <p:scale>
          <a:sx n="82" d="100"/>
          <a:sy n="82" d="100"/>
        </p:scale>
        <p:origin x="395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660775" y="468313"/>
            <a:ext cx="27590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Prof. Dr. Max Mustermann | Musterfakultät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541338" y="8532813"/>
            <a:ext cx="31035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de-DE" sz="800"/>
              <a:t>KIT – University of the State of Baden-Wuerttemberg and </a:t>
            </a:r>
            <a:br>
              <a:rPr lang="en-US" altLang="de-DE" sz="800"/>
            </a:br>
            <a:r>
              <a:rPr lang="en-US" altLang="de-DE" sz="800"/>
              <a:t>National Laboratory of the Helmholtz Association</a:t>
            </a:r>
          </a:p>
        </p:txBody>
      </p:sp>
      <p:pic>
        <p:nvPicPr>
          <p:cNvPr id="9223" name="Picture 11" descr="KIT-Logo-rgb_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" y="188913"/>
            <a:ext cx="1008063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05798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de-DE" altLang="de-DE"/>
              <a:t>Prof. Dr. Max Mustermann | </a:t>
            </a:r>
            <a:br>
              <a:rPr lang="de-DE" altLang="de-DE"/>
            </a:br>
            <a:r>
              <a:rPr lang="de-DE" altLang="de-DE"/>
              <a:t>Name of Faculty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970BCF3-701C-4E03-9023-30B55021831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032367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5" name="Picture 9" descr="II_rahmen_neu_titel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40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396875" y="6475413"/>
            <a:ext cx="3670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altLang="de-DE" sz="800" dirty="0"/>
              <a:t>KIT – University of the State of Baden-Wuerttemberg and </a:t>
            </a:r>
            <a:br>
              <a:rPr lang="en-US" altLang="de-DE" sz="800" dirty="0"/>
            </a:br>
            <a:r>
              <a:rPr lang="en-US" altLang="de-DE" sz="800" dirty="0"/>
              <a:t>National Research Center of the Helmholtz Association</a:t>
            </a:r>
            <a:r>
              <a:rPr lang="de-DE" altLang="de-DE" sz="800" dirty="0"/>
              <a:t> </a:t>
            </a:r>
            <a:endParaRPr lang="en-US" altLang="de-DE" sz="800" dirty="0"/>
          </a:p>
        </p:txBody>
      </p:sp>
      <p:sp>
        <p:nvSpPr>
          <p:cNvPr id="13" name="Text Box 21"/>
          <p:cNvSpPr txBox="1">
            <a:spLocks noChangeArrowheads="1"/>
          </p:cNvSpPr>
          <p:nvPr/>
        </p:nvSpPr>
        <p:spPr bwMode="auto">
          <a:xfrm>
            <a:off x="385763" y="3367088"/>
            <a:ext cx="45370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altLang="de-DE" sz="1000" dirty="0" err="1" smtClean="0">
                <a:solidFill>
                  <a:schemeClr val="bg1"/>
                </a:solidFill>
              </a:rPr>
              <a:t>Asic</a:t>
            </a:r>
            <a:r>
              <a:rPr lang="fr-FR" altLang="de-DE" sz="1000" dirty="0" smtClean="0">
                <a:solidFill>
                  <a:schemeClr val="bg1"/>
                </a:solidFill>
              </a:rPr>
              <a:t> and Detector</a:t>
            </a:r>
            <a:r>
              <a:rPr lang="fr-FR" altLang="de-DE" sz="1000" baseline="0" dirty="0" smtClean="0">
                <a:solidFill>
                  <a:schemeClr val="bg1"/>
                </a:solidFill>
              </a:rPr>
              <a:t> </a:t>
            </a:r>
            <a:r>
              <a:rPr lang="fr-FR" altLang="de-DE" sz="1000" baseline="0" dirty="0" err="1" smtClean="0">
                <a:solidFill>
                  <a:schemeClr val="bg1"/>
                </a:solidFill>
              </a:rPr>
              <a:t>Lab</a:t>
            </a:r>
            <a:r>
              <a:rPr lang="fr-FR" altLang="de-DE" sz="1000" baseline="0" dirty="0" smtClean="0">
                <a:solidFill>
                  <a:schemeClr val="bg1"/>
                </a:solidFill>
              </a:rPr>
              <a:t> - </a:t>
            </a:r>
            <a:r>
              <a:rPr lang="fr-FR" altLang="de-DE" sz="1000" dirty="0" smtClean="0">
                <a:solidFill>
                  <a:schemeClr val="bg1"/>
                </a:solidFill>
              </a:rPr>
              <a:t>IPE</a:t>
            </a:r>
            <a:endParaRPr lang="de-DE" altLang="de-DE" sz="1000" dirty="0">
              <a:solidFill>
                <a:schemeClr val="bg1"/>
              </a:solidFill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7318375" y="6497638"/>
            <a:ext cx="172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de-DE" sz="1600" b="1">
                <a:solidFill>
                  <a:schemeClr val="bg1"/>
                </a:solidFill>
                <a:latin typeface="Arial" charset="0"/>
              </a:rPr>
              <a:t>www.kit.edu</a:t>
            </a:r>
          </a:p>
        </p:txBody>
      </p:sp>
      <p:pic>
        <p:nvPicPr>
          <p:cNvPr id="26640" name="Picture 13" descr="KIT-Logo-rgb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161925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Grafik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5200" y="6354000"/>
            <a:ext cx="504000" cy="504000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3203848" y="4077072"/>
            <a:ext cx="3888432" cy="93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xfrm>
            <a:off x="1701800" y="6445250"/>
            <a:ext cx="4248150" cy="3603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de-DE"/>
              <a:t>Prof. Max Mustermann - Title</a:t>
            </a:r>
          </a:p>
        </p:txBody>
      </p:sp>
    </p:spTree>
    <p:extLst>
      <p:ext uri="{BB962C8B-B14F-4D97-AF65-F5344CB8AC3E}">
        <p14:creationId xmlns:p14="http://schemas.microsoft.com/office/powerpoint/2010/main" val="4123908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59563" y="333375"/>
            <a:ext cx="2089150" cy="5759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90525" y="333375"/>
            <a:ext cx="6116638" cy="5759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xfrm>
            <a:off x="1701800" y="6445250"/>
            <a:ext cx="4248150" cy="3603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de-DE"/>
              <a:t>Prof. Max Mustermann - Title</a:t>
            </a:r>
          </a:p>
        </p:txBody>
      </p:sp>
    </p:spTree>
    <p:extLst>
      <p:ext uri="{BB962C8B-B14F-4D97-AF65-F5344CB8AC3E}">
        <p14:creationId xmlns:p14="http://schemas.microsoft.com/office/powerpoint/2010/main" val="1483593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4033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5522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21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0326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8501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946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8934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xfrm>
            <a:off x="1701800" y="6445250"/>
            <a:ext cx="4248150" cy="3603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de-DE"/>
              <a:t>Prof. Max Mustermann - Title</a:t>
            </a:r>
          </a:p>
        </p:txBody>
      </p:sp>
    </p:spTree>
    <p:extLst>
      <p:ext uri="{BB962C8B-B14F-4D97-AF65-F5344CB8AC3E}">
        <p14:creationId xmlns:p14="http://schemas.microsoft.com/office/powerpoint/2010/main" val="197793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xfrm>
            <a:off x="1701800" y="6445250"/>
            <a:ext cx="4248150" cy="3603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en-US" altLang="de-DE"/>
              <a:t>Prof. Max Mustermann - Title</a:t>
            </a:r>
          </a:p>
        </p:txBody>
      </p:sp>
    </p:spTree>
    <p:extLst>
      <p:ext uri="{BB962C8B-B14F-4D97-AF65-F5344CB8AC3E}">
        <p14:creationId xmlns:p14="http://schemas.microsoft.com/office/powerpoint/2010/main" val="3369676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II_rahmen_neu_folg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0525" y="333375"/>
            <a:ext cx="69119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add title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2113" y="1198563"/>
            <a:ext cx="8356600" cy="489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add text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011863" y="6453188"/>
            <a:ext cx="273685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de-DE" sz="900" dirty="0" err="1" smtClean="0"/>
              <a:t>Asic</a:t>
            </a:r>
            <a:r>
              <a:rPr lang="en-US" altLang="de-DE" sz="900" baseline="0" dirty="0" smtClean="0"/>
              <a:t> and Detector Lab - IPE</a:t>
            </a:r>
            <a:endParaRPr lang="en-US" altLang="de-DE" sz="900" dirty="0"/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50825" y="6445250"/>
            <a:ext cx="3254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50000"/>
              </a:spcBef>
              <a:defRPr/>
            </a:pPr>
            <a:fld id="{A2177219-4D79-4D82-A800-567BDD8316C6}" type="slidenum">
              <a:rPr lang="de-DE" sz="900" b="1">
                <a:latin typeface="Arial" charset="0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de-DE" sz="900" b="1">
              <a:latin typeface="Arial" charset="0"/>
            </a:endParaRPr>
          </a:p>
        </p:txBody>
      </p:sp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612775" y="6445250"/>
            <a:ext cx="8636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fld id="{FA390034-B22F-454C-98D5-B3B46940354E}" type="datetime1">
              <a:rPr lang="de-DE" altLang="de-DE" sz="900"/>
              <a:pPr/>
              <a:t>28.05.2015</a:t>
            </a:fld>
            <a:endParaRPr lang="de-DE" altLang="de-DE" sz="900"/>
          </a:p>
        </p:txBody>
      </p:sp>
      <p:pic>
        <p:nvPicPr>
          <p:cNvPr id="1037" name="Picture 9" descr="KITlogo_4c_frutige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341313"/>
            <a:ext cx="10842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10"/>
          <p:cNvSpPr txBox="1">
            <a:spLocks noChangeArrowheads="1"/>
          </p:cNvSpPr>
          <p:nvPr userDrawn="1"/>
        </p:nvSpPr>
        <p:spPr bwMode="auto">
          <a:xfrm>
            <a:off x="2371453" y="6445251"/>
            <a:ext cx="273685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de-DE" sz="900" dirty="0" smtClean="0"/>
              <a:t>Prof. Ivan </a:t>
            </a:r>
            <a:r>
              <a:rPr lang="en-US" altLang="de-DE" sz="900" dirty="0" err="1" smtClean="0"/>
              <a:t>Peric</a:t>
            </a:r>
            <a:r>
              <a:rPr lang="en-US" altLang="de-DE" sz="900" dirty="0" smtClean="0"/>
              <a:t> – Design </a:t>
            </a:r>
            <a:r>
              <a:rPr lang="en-US" altLang="de-DE" sz="900" dirty="0" err="1" smtClean="0"/>
              <a:t>Digitaler</a:t>
            </a:r>
            <a:r>
              <a:rPr lang="en-US" altLang="de-DE" sz="900" dirty="0" smtClean="0"/>
              <a:t> </a:t>
            </a:r>
            <a:r>
              <a:rPr lang="en-US" altLang="de-DE" sz="900" dirty="0" err="1" smtClean="0"/>
              <a:t>Schaltkreise</a:t>
            </a:r>
            <a:endParaRPr lang="en-US" altLang="de-DE" sz="9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14325" indent="-314325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90575" indent="-314325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>
          <a:solidFill>
            <a:schemeClr val="tx1"/>
          </a:solidFill>
          <a:latin typeface="+mn-lt"/>
        </a:defRPr>
      </a:lvl2pPr>
      <a:lvl3pPr marL="1209675" indent="-276225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3pPr>
      <a:lvl4pPr marL="1657350" indent="-276225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4pPr>
      <a:lvl5pPr marL="2095500" indent="-276225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ichard.leys@kit.edu" TargetMode="External"/><Relationship Id="rId2" Type="http://schemas.openxmlformats.org/officeDocument/2006/relationships/hyperlink" Target="mailto:ivan.peric@kit.edu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ilias.studium.kit.edu/goto_produktiv_crs_430424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ChangeArrowheads="1"/>
          </p:cNvSpPr>
          <p:nvPr/>
        </p:nvSpPr>
        <p:spPr bwMode="auto">
          <a:xfrm>
            <a:off x="395288" y="1412875"/>
            <a:ext cx="8389937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 sz="2400" b="1">
                <a:solidFill>
                  <a:schemeClr val="tx2"/>
                </a:solidFill>
                <a:latin typeface="Arial" pitchFamily="34" charset="0"/>
              </a:defRPr>
            </a:lvl1pPr>
            <a:lvl2pPr eaLnBrk="0" hangingPunct="0">
              <a:defRPr sz="2400" b="1">
                <a:solidFill>
                  <a:schemeClr val="tx2"/>
                </a:solidFill>
                <a:latin typeface="Arial" pitchFamily="34" charset="0"/>
              </a:defRPr>
            </a:lvl2pPr>
            <a:lvl3pPr eaLnBrk="0" hangingPunct="0">
              <a:defRPr sz="2400" b="1">
                <a:solidFill>
                  <a:schemeClr val="tx2"/>
                </a:solidFill>
                <a:latin typeface="Arial" pitchFamily="34" charset="0"/>
              </a:defRPr>
            </a:lvl3pPr>
            <a:lvl4pPr eaLnBrk="0" hangingPunct="0">
              <a:defRPr sz="2400" b="1">
                <a:solidFill>
                  <a:schemeClr val="tx2"/>
                </a:solidFill>
                <a:latin typeface="Arial" pitchFamily="34" charset="0"/>
              </a:defRPr>
            </a:lvl4pPr>
            <a:lvl5pPr eaLnBrk="0" hangingPunct="0">
              <a:defRPr sz="2400" b="1">
                <a:solidFill>
                  <a:schemeClr val="tx2"/>
                </a:solidFill>
                <a:latin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de-DE" sz="2600" dirty="0" smtClean="0"/>
              <a:t>Design </a:t>
            </a:r>
            <a:r>
              <a:rPr lang="en-US" altLang="de-DE" sz="2600" dirty="0" err="1" smtClean="0"/>
              <a:t>Digitaler</a:t>
            </a:r>
            <a:r>
              <a:rPr lang="en-US" altLang="de-DE" sz="2600" dirty="0" smtClean="0"/>
              <a:t> </a:t>
            </a:r>
            <a:r>
              <a:rPr lang="en-US" altLang="de-DE" sz="2600" dirty="0" err="1" smtClean="0"/>
              <a:t>Schaltkreise</a:t>
            </a:r>
            <a:r>
              <a:rPr lang="en-US" altLang="de-DE" sz="2600" dirty="0"/>
              <a:t/>
            </a:r>
            <a:br>
              <a:rPr lang="en-US" altLang="de-DE" sz="2600" dirty="0"/>
            </a:br>
            <a:endParaRPr lang="en-US" altLang="de-DE" sz="2200" dirty="0"/>
          </a:p>
        </p:txBody>
      </p:sp>
      <p:sp>
        <p:nvSpPr>
          <p:cNvPr id="30725" name="Rectangle 3"/>
          <p:cNvSpPr>
            <a:spLocks noChangeArrowheads="1"/>
          </p:cNvSpPr>
          <p:nvPr/>
        </p:nvSpPr>
        <p:spPr bwMode="auto">
          <a:xfrm>
            <a:off x="396875" y="2349500"/>
            <a:ext cx="8370888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ctr" eaLnBrk="0" hangingPunct="0">
              <a:spcBef>
                <a:spcPct val="20000"/>
              </a:spcBef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ctr" eaLnBrk="0" hangingPunct="0">
              <a:spcBef>
                <a:spcPct val="20000"/>
              </a:spcBef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ctr" eaLnBrk="0" hangingPunct="0">
              <a:spcBef>
                <a:spcPct val="20000"/>
              </a:spcBef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ctr" eaLnBrk="0" hangingPunct="0">
              <a:spcBef>
                <a:spcPct val="20000"/>
              </a:spcBef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de-DE" sz="1600" b="1" dirty="0" smtClean="0">
                <a:solidFill>
                  <a:srgbClr val="000000"/>
                </a:solidFill>
              </a:rPr>
              <a:t>Synthesis and Timing Analysis Basics</a:t>
            </a:r>
            <a:endParaRPr lang="en-US" altLang="de-DE" sz="1600" b="1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288" y="4077072"/>
            <a:ext cx="69230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 err="1" smtClean="0"/>
              <a:t>Prof.</a:t>
            </a:r>
            <a:r>
              <a:rPr lang="en-GB" baseline="0" dirty="0" smtClean="0"/>
              <a:t> Ivan </a:t>
            </a:r>
            <a:r>
              <a:rPr lang="en-GB" baseline="0" dirty="0" err="1" smtClean="0"/>
              <a:t>Peric</a:t>
            </a:r>
            <a:r>
              <a:rPr lang="en-GB" baseline="0" dirty="0" smtClean="0"/>
              <a:t> </a:t>
            </a:r>
            <a:r>
              <a:rPr lang="en-GB" baseline="0" dirty="0" smtClean="0">
                <a:hlinkClick r:id="rId2"/>
              </a:rPr>
              <a:t>ivan.peric@kit.edu</a:t>
            </a:r>
            <a:endParaRPr lang="en-GB" baseline="0" dirty="0" smtClean="0"/>
          </a:p>
          <a:p>
            <a:pPr algn="l"/>
            <a:r>
              <a:rPr lang="en-GB" dirty="0" smtClean="0"/>
              <a:t>Richard</a:t>
            </a:r>
            <a:r>
              <a:rPr lang="en-GB" baseline="0" dirty="0" smtClean="0"/>
              <a:t> Leys </a:t>
            </a:r>
            <a:r>
              <a:rPr lang="en-GB" baseline="0" dirty="0" smtClean="0">
                <a:hlinkClick r:id="rId3"/>
              </a:rPr>
              <a:t>richard.leys@kit.edu</a:t>
            </a:r>
            <a:r>
              <a:rPr lang="en-GB" baseline="0" dirty="0" smtClean="0"/>
              <a:t/>
            </a:r>
            <a:br>
              <a:rPr lang="en-GB" baseline="0" dirty="0" smtClean="0"/>
            </a:br>
            <a:endParaRPr lang="en-GB" baseline="0" dirty="0" smtClean="0"/>
          </a:p>
          <a:p>
            <a:r>
              <a:rPr lang="en-GB" baseline="0" dirty="0" err="1" smtClean="0"/>
              <a:t>Ilias</a:t>
            </a:r>
            <a:r>
              <a:rPr lang="en-GB" baseline="0" dirty="0" smtClean="0"/>
              <a:t>: </a:t>
            </a:r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ilias.studium.kit.edu/goto_produktiv_crs_430424.html</a:t>
            </a: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 Level HDL: IP Blocks (RAM example)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198563"/>
            <a:ext cx="8356600" cy="1870397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All special components acting in the logic design must be instantiated</a:t>
            </a:r>
          </a:p>
          <a:p>
            <a:pPr lvl="1"/>
            <a:r>
              <a:rPr lang="en-GB" dirty="0" smtClean="0"/>
              <a:t>Use Provided Verilog, Timing and LEF from Provider</a:t>
            </a:r>
          </a:p>
          <a:p>
            <a:r>
              <a:rPr lang="en-GB" dirty="0" smtClean="0"/>
              <a:t>Standard example: RAMS</a:t>
            </a:r>
          </a:p>
          <a:p>
            <a:r>
              <a:rPr lang="en-GB" dirty="0" smtClean="0"/>
              <a:t>In FPGA, a RAM is an array, mapped by the tool</a:t>
            </a:r>
          </a:p>
          <a:p>
            <a:r>
              <a:rPr lang="en-GB" dirty="0" smtClean="0"/>
              <a:t>In </a:t>
            </a:r>
            <a:r>
              <a:rPr lang="en-GB" dirty="0" err="1" smtClean="0"/>
              <a:t>ASIC,the</a:t>
            </a:r>
            <a:r>
              <a:rPr lang="en-GB" dirty="0" smtClean="0"/>
              <a:t> RAM is instantiated</a:t>
            </a:r>
          </a:p>
          <a:p>
            <a:r>
              <a:rPr lang="en-GB" dirty="0" smtClean="0"/>
              <a:t>Example in UMC65: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90525" y="3068960"/>
            <a:ext cx="5700600" cy="3323987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module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SJKA65_512X32X1CM4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(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DOA0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DOA1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DOA2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DOA3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DOA4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DOA5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DOA6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DOA7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DOA8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 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DOA9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DOA10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DOA11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DOA12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DOA13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DOA14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DOA15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3 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DOA16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DOA17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DOA18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DOA19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DOA20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DOA21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DOA22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4 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DOA23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DOA24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DOA25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DOA26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DOA27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DOA28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DOA29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5 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DOA30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DOA31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DOB0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DOB1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DOB2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DOB3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DOB4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6 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DOB5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DOB6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DOB7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DOB8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DOB9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DOB10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DOB11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DOB12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7 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DOB13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DOB14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DOB15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DOB16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DOB17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DOB18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DOB19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8 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DOB20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DOB21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DOB22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DOB23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DOB24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DOB25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DOB26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9 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DOB27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DOB28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DOB29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DOB30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DOB31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A0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A1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10 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A2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A3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A4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A5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A6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A7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A8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B0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B1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B2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B3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B4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B5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B6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B7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B8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11 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DIA0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DIA1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DIA2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DIA3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DIA4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DIA5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DIA6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DIA7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DIA8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12 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DIA9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DIA10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DIA11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DIA12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DIA13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DIA14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DIA15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13 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DIA16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DIA17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DIA18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DIA19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DIA20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DIA21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DIA22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14 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DIA23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DIA24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DIA25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DIA26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DIA27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DIA28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DIA29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15 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DIA30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DIA31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DIB0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DIB1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DIB2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DIB3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DIB4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16 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DIB5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DIB6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DIB7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DIB8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DIB9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DIB10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DIB11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DIB12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17 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DIB13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DIB14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DIB15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DIB16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DIB17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DIB18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DIB19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18 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DIB20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DIB21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DIB22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DIB23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DIB24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DIB25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DIB26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19 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DIB27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DIB28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DIB29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DIB30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DIB31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WEAN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WEBN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CSAN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20 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CSBN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CKA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DVSE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DVS0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DVS1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DVS2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DVS3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21 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CKB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);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7205" y="4099511"/>
            <a:ext cx="3691508" cy="126288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884368" y="4571690"/>
            <a:ext cx="648072" cy="545030"/>
          </a:xfrm>
          <a:prstGeom prst="rect">
            <a:avLst/>
          </a:prstGeom>
          <a:pattFill prst="wdUpDiag">
            <a:fgClr>
              <a:schemeClr val="accent5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LEF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1125" y="3079414"/>
            <a:ext cx="648072" cy="545030"/>
          </a:xfrm>
          <a:prstGeom prst="rect">
            <a:avLst/>
          </a:prstGeom>
          <a:pattFill prst="wdUpDiag">
            <a:fgClr>
              <a:schemeClr val="accent5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.v</a:t>
            </a:r>
            <a:endParaRPr lang="en-GB" b="1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5148064" y="4077072"/>
            <a:ext cx="1656184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4355976" y="3717032"/>
            <a:ext cx="1512168" cy="2880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29681" y="3500532"/>
            <a:ext cx="13031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DO[31:0]</a:t>
            </a:r>
            <a:endParaRPr lang="en-GB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6091125" y="5416075"/>
            <a:ext cx="1722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512 x 32</a:t>
            </a:r>
            <a:endParaRPr lang="en-GB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5534807" y="598487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entries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7333898" y="5939295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entry size</a:t>
            </a:r>
            <a:endParaRPr lang="en-GB" dirty="0"/>
          </a:p>
        </p:txBody>
      </p:sp>
      <p:cxnSp>
        <p:nvCxnSpPr>
          <p:cNvPr id="18" name="Straight Arrow Connector 17"/>
          <p:cNvCxnSpPr>
            <a:endCxn id="15" idx="0"/>
          </p:cNvCxnSpPr>
          <p:nvPr/>
        </p:nvCxnSpPr>
        <p:spPr>
          <a:xfrm flipH="1">
            <a:off x="6218883" y="5877272"/>
            <a:ext cx="192924" cy="107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323457" y="5838529"/>
            <a:ext cx="344887" cy="1544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176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Elaboration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aseline="0" dirty="0" smtClean="0"/>
              <a:t>Parses and compiles the design to an internal logic representation</a:t>
            </a:r>
          </a:p>
          <a:p>
            <a:r>
              <a:rPr lang="en-GB" dirty="0" smtClean="0"/>
              <a:t>Basically the same as  in any other tool:</a:t>
            </a:r>
          </a:p>
          <a:p>
            <a:pPr lvl="1"/>
            <a:r>
              <a:rPr lang="en-GB" dirty="0" smtClean="0"/>
              <a:t>Simulation: </a:t>
            </a:r>
            <a:r>
              <a:rPr lang="en-GB" dirty="0" err="1" smtClean="0"/>
              <a:t>irun</a:t>
            </a:r>
            <a:r>
              <a:rPr lang="en-GB" dirty="0" smtClean="0"/>
              <a:t> runs “</a:t>
            </a:r>
            <a:r>
              <a:rPr lang="en-GB" dirty="0" err="1" smtClean="0"/>
              <a:t>ncelab</a:t>
            </a:r>
            <a:r>
              <a:rPr lang="en-GB" dirty="0" smtClean="0"/>
              <a:t>”</a:t>
            </a:r>
            <a:endParaRPr lang="en-GB" baseline="0" dirty="0" smtClean="0"/>
          </a:p>
          <a:p>
            <a:r>
              <a:rPr lang="en-GB" baseline="0" dirty="0" smtClean="0"/>
              <a:t>Check the elaborate output for errors and warnings:</a:t>
            </a:r>
          </a:p>
          <a:p>
            <a:pPr lvl="1"/>
            <a:r>
              <a:rPr lang="en-GB" dirty="0"/>
              <a:t>U</a:t>
            </a:r>
            <a:r>
              <a:rPr lang="en-GB" baseline="0" dirty="0" smtClean="0"/>
              <a:t>nsupported syntax</a:t>
            </a:r>
          </a:p>
          <a:p>
            <a:pPr lvl="1"/>
            <a:r>
              <a:rPr lang="en-GB" dirty="0" smtClean="0"/>
              <a:t>Connection </a:t>
            </a:r>
            <a:r>
              <a:rPr lang="en-GB" baseline="0" dirty="0" smtClean="0"/>
              <a:t>width mismatches</a:t>
            </a:r>
            <a:r>
              <a:rPr lang="en-GB" dirty="0" smtClean="0"/>
              <a:t> etc..</a:t>
            </a:r>
            <a:endParaRPr lang="en-GB" baseline="0" dirty="0" smtClean="0"/>
          </a:p>
          <a:p>
            <a:r>
              <a:rPr lang="en-GB" baseline="0" dirty="0" smtClean="0"/>
              <a:t>Example from counter: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4365104"/>
            <a:ext cx="2520280" cy="36933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v</a:t>
            </a:r>
            <a:r>
              <a:rPr lang="fr-FR" dirty="0" smtClean="0"/>
              <a:t>alue &lt;= value </a:t>
            </a:r>
            <a:r>
              <a:rPr lang="fr-FR" b="1" dirty="0" smtClean="0"/>
              <a:t>+</a:t>
            </a:r>
            <a:r>
              <a:rPr lang="fr-FR" dirty="0" smtClean="0"/>
              <a:t>  1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008" y="3501008"/>
            <a:ext cx="3208382" cy="2338759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915816" y="4221088"/>
            <a:ext cx="216024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131840" y="4869160"/>
            <a:ext cx="2808312" cy="2160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351287" y="3861519"/>
            <a:ext cx="1580753" cy="58840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220072" y="3549061"/>
            <a:ext cx="828092" cy="29050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i="1" dirty="0" err="1" smtClean="0"/>
              <a:t>Tie</a:t>
            </a:r>
            <a:r>
              <a:rPr lang="fr-FR" sz="1400" i="1" dirty="0" smtClean="0"/>
              <a:t>-high</a:t>
            </a:r>
            <a:endParaRPr lang="en-GB" sz="1400" i="1" dirty="0"/>
          </a:p>
        </p:txBody>
      </p:sp>
    </p:spTree>
    <p:extLst>
      <p:ext uri="{BB962C8B-B14F-4D97-AF65-F5344CB8AC3E}">
        <p14:creationId xmlns:p14="http://schemas.microsoft.com/office/powerpoint/2010/main" val="334348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Synthesis: Principle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Two kinds of operations:</a:t>
            </a:r>
          </a:p>
          <a:p>
            <a:pPr lvl="1"/>
            <a:r>
              <a:rPr lang="en-GB" dirty="0" smtClean="0"/>
              <a:t>Boolean logic (&amp; , ! , ^ …)</a:t>
            </a:r>
          </a:p>
          <a:p>
            <a:pPr lvl="1"/>
            <a:r>
              <a:rPr lang="en-GB" dirty="0" smtClean="0"/>
              <a:t>Arithmetic operators (+,- etc…)</a:t>
            </a:r>
          </a:p>
          <a:p>
            <a:r>
              <a:rPr lang="en-GB" dirty="0" smtClean="0"/>
              <a:t>Principle:</a:t>
            </a:r>
          </a:p>
          <a:p>
            <a:pPr lvl="1"/>
            <a:r>
              <a:rPr lang="en-GB" dirty="0" smtClean="0"/>
              <a:t>Minimize Boolean logic network</a:t>
            </a:r>
          </a:p>
          <a:p>
            <a:pPr lvl="1"/>
            <a:r>
              <a:rPr lang="en-GB" dirty="0" smtClean="0"/>
              <a:t>Map logic and arithmetic to gates and tries to match costs functions:</a:t>
            </a:r>
          </a:p>
          <a:p>
            <a:pPr lvl="2"/>
            <a:r>
              <a:rPr lang="en-GB" dirty="0" smtClean="0"/>
              <a:t>Area</a:t>
            </a:r>
          </a:p>
          <a:p>
            <a:pPr lvl="2"/>
            <a:r>
              <a:rPr lang="en-GB" dirty="0" smtClean="0"/>
              <a:t>Power</a:t>
            </a:r>
          </a:p>
          <a:p>
            <a:pPr lvl="2"/>
            <a:r>
              <a:rPr lang="en-GB" dirty="0" smtClean="0"/>
              <a:t>Timing</a:t>
            </a:r>
          </a:p>
          <a:p>
            <a:r>
              <a:rPr lang="en-GB" dirty="0" smtClean="0"/>
              <a:t>Main Focus to be chosen:</a:t>
            </a:r>
          </a:p>
          <a:p>
            <a:pPr lvl="1"/>
            <a:r>
              <a:rPr lang="en-GB" dirty="0" smtClean="0"/>
              <a:t>Power ? Area ? Timing?</a:t>
            </a:r>
          </a:p>
          <a:p>
            <a:r>
              <a:rPr lang="en-GB" dirty="0" smtClean="0"/>
              <a:t>Usually: Meet timing for performance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008" y="3068960"/>
            <a:ext cx="3893809" cy="287999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104" y="980728"/>
            <a:ext cx="2025473" cy="147647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480212" y="5579973"/>
            <a:ext cx="1944216" cy="50405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ADHM1RA</a:t>
            </a:r>
          </a:p>
          <a:p>
            <a:pPr algn="ctr"/>
            <a:r>
              <a:rPr lang="fr-FR" sz="1400" dirty="0" err="1" smtClean="0"/>
              <a:t>Sum</a:t>
            </a:r>
            <a:r>
              <a:rPr lang="fr-FR" sz="1400" dirty="0" smtClean="0"/>
              <a:t> and Carry out</a:t>
            </a:r>
            <a:endParaRPr lang="en-GB" sz="1400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5796136" y="5589240"/>
            <a:ext cx="576064" cy="14401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6726436" y="4938494"/>
            <a:ext cx="437852" cy="50640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7812360" y="3861048"/>
            <a:ext cx="143304" cy="16561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6" name="Down Arrow 15"/>
          <p:cNvSpPr/>
          <p:nvPr/>
        </p:nvSpPr>
        <p:spPr>
          <a:xfrm>
            <a:off x="6480212" y="2348880"/>
            <a:ext cx="246224" cy="5850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52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Synthesis:</a:t>
            </a:r>
            <a:r>
              <a:rPr lang="en-GB" baseline="0" dirty="0" smtClean="0"/>
              <a:t> Clock Gating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Clock</a:t>
            </a:r>
            <a:r>
              <a:rPr lang="fr-FR" dirty="0" smtClean="0"/>
              <a:t> </a:t>
            </a:r>
            <a:r>
              <a:rPr lang="fr-FR" dirty="0" err="1" smtClean="0"/>
              <a:t>gating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good </a:t>
            </a:r>
            <a:r>
              <a:rPr lang="fr-FR" dirty="0" err="1" smtClean="0"/>
              <a:t>example</a:t>
            </a:r>
            <a:r>
              <a:rPr lang="fr-FR" dirty="0" smtClean="0"/>
              <a:t> of </a:t>
            </a:r>
            <a:r>
              <a:rPr lang="fr-FR" dirty="0" err="1" smtClean="0"/>
              <a:t>synthesis</a:t>
            </a:r>
            <a:r>
              <a:rPr lang="fr-FR" dirty="0" smtClean="0"/>
              <a:t> optimisation</a:t>
            </a:r>
          </a:p>
          <a:p>
            <a:r>
              <a:rPr lang="fr-FR" dirty="0" smtClean="0"/>
              <a:t>It </a:t>
            </a:r>
            <a:r>
              <a:rPr lang="fr-FR" dirty="0" err="1" smtClean="0"/>
              <a:t>can</a:t>
            </a:r>
            <a:r>
              <a:rPr lang="fr-FR" dirty="0" smtClean="0"/>
              <a:t> help </a:t>
            </a:r>
            <a:r>
              <a:rPr lang="fr-FR" dirty="0" err="1" smtClean="0"/>
              <a:t>save</a:t>
            </a:r>
            <a:r>
              <a:rPr lang="fr-FR" dirty="0" smtClean="0"/>
              <a:t> power and modifies timing</a:t>
            </a:r>
          </a:p>
          <a:p>
            <a:r>
              <a:rPr lang="en-GB" dirty="0" smtClean="0"/>
              <a:t>Concept</a:t>
            </a:r>
            <a:r>
              <a:rPr lang="fr-FR" dirty="0" smtClean="0"/>
              <a:t>:</a:t>
            </a:r>
          </a:p>
          <a:p>
            <a:pPr lvl="1"/>
            <a:r>
              <a:rPr lang="fr-FR" dirty="0" smtClean="0"/>
              <a:t>If a </a:t>
            </a:r>
            <a:r>
              <a:rPr lang="fr-FR" dirty="0" err="1" smtClean="0"/>
              <a:t>register</a:t>
            </a:r>
            <a:r>
              <a:rPr lang="fr-FR" dirty="0" smtClean="0"/>
              <a:t> value changes </a:t>
            </a:r>
            <a:r>
              <a:rPr lang="fr-FR" dirty="0" err="1" smtClean="0"/>
              <a:t>when</a:t>
            </a:r>
            <a:r>
              <a:rPr lang="fr-FR" dirty="0" smtClean="0"/>
              <a:t> an </a:t>
            </a:r>
            <a:r>
              <a:rPr lang="fr-FR" b="1" u="sng" dirty="0" err="1" smtClean="0"/>
              <a:t>enable</a:t>
            </a:r>
            <a:r>
              <a:rPr lang="fr-FR" dirty="0" smtClean="0"/>
              <a:t> signal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asserted</a:t>
            </a:r>
            <a:r>
              <a:rPr lang="fr-FR" dirty="0" smtClean="0"/>
              <a:t>, </a:t>
            </a:r>
            <a:r>
              <a:rPr lang="fr-FR" dirty="0" err="1" smtClean="0"/>
              <a:t>then</a:t>
            </a:r>
            <a:r>
              <a:rPr lang="fr-FR" dirty="0" smtClean="0"/>
              <a:t> </a:t>
            </a:r>
            <a:r>
              <a:rPr lang="fr-FR" dirty="0" err="1" smtClean="0"/>
              <a:t>remove</a:t>
            </a:r>
            <a:r>
              <a:rPr lang="fr-FR" dirty="0" smtClean="0"/>
              <a:t> the </a:t>
            </a:r>
            <a:r>
              <a:rPr lang="fr-FR" dirty="0" err="1" smtClean="0"/>
              <a:t>clock</a:t>
            </a:r>
            <a:r>
              <a:rPr lang="fr-FR" dirty="0" smtClean="0"/>
              <a:t> </a:t>
            </a:r>
            <a:r>
              <a:rPr lang="fr-FR" dirty="0" err="1" smtClean="0"/>
              <a:t>when</a:t>
            </a:r>
            <a:r>
              <a:rPr lang="fr-FR" dirty="0" smtClean="0"/>
              <a:t> not </a:t>
            </a:r>
            <a:r>
              <a:rPr lang="fr-FR" dirty="0" err="1" smtClean="0"/>
              <a:t>changing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2865511" y="3967865"/>
            <a:ext cx="1484110" cy="1043515"/>
            <a:chOff x="1208088" y="1335088"/>
            <a:chExt cx="1625600" cy="114300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639888" y="1335088"/>
              <a:ext cx="762000" cy="1143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auto">
            <a:xfrm>
              <a:off x="1208088" y="15255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1220788" y="21859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2401888" y="15636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1633538" y="2112963"/>
              <a:ext cx="133350" cy="85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 flipV="1">
              <a:off x="1636713" y="2189163"/>
              <a:ext cx="125412" cy="904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1331640" y="3919230"/>
            <a:ext cx="720080" cy="105697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MUX</a:t>
            </a:r>
            <a:endParaRPr lang="en-GB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92416" y="4128377"/>
            <a:ext cx="9051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44971" y="328654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change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58468" y="4228611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val</a:t>
            </a:r>
            <a:endParaRPr lang="en-GB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92416" y="4597943"/>
            <a:ext cx="9051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endCxn id="11" idx="0"/>
          </p:cNvCxnSpPr>
          <p:nvPr/>
        </p:nvCxnSpPr>
        <p:spPr>
          <a:xfrm>
            <a:off x="1004871" y="3647169"/>
            <a:ext cx="686809" cy="27206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8" idx="1"/>
          </p:cNvCxnSpPr>
          <p:nvPr/>
        </p:nvCxnSpPr>
        <p:spPr>
          <a:xfrm rot="16200000" flipV="1">
            <a:off x="2065788" y="1892735"/>
            <a:ext cx="901615" cy="3666053"/>
          </a:xfrm>
          <a:prstGeom prst="bentConnector2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83568" y="3286548"/>
            <a:ext cx="0" cy="855236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6" idx="0"/>
          </p:cNvCxnSpPr>
          <p:nvPr/>
        </p:nvCxnSpPr>
        <p:spPr>
          <a:xfrm flipH="1">
            <a:off x="2051720" y="4141784"/>
            <a:ext cx="813791" cy="0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417181" y="5422170"/>
            <a:ext cx="2285340" cy="36933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i="1" dirty="0" smtClean="0"/>
              <a:t>No </a:t>
            </a:r>
            <a:r>
              <a:rPr lang="fr-FR" b="1" i="1" dirty="0" err="1" smtClean="0"/>
              <a:t>clock</a:t>
            </a:r>
            <a:r>
              <a:rPr lang="fr-FR" b="1" i="1" dirty="0" smtClean="0"/>
              <a:t> </a:t>
            </a:r>
            <a:r>
              <a:rPr lang="fr-FR" b="1" i="1" dirty="0" err="1" smtClean="0"/>
              <a:t>gating</a:t>
            </a:r>
            <a:endParaRPr lang="en-GB" b="1" i="1" dirty="0"/>
          </a:p>
        </p:txBody>
      </p:sp>
      <p:grpSp>
        <p:nvGrpSpPr>
          <p:cNvPr id="29" name="Group 28"/>
          <p:cNvGrpSpPr/>
          <p:nvPr/>
        </p:nvGrpSpPr>
        <p:grpSpPr>
          <a:xfrm>
            <a:off x="6907523" y="3446107"/>
            <a:ext cx="1484110" cy="1043515"/>
            <a:chOff x="1208088" y="1335088"/>
            <a:chExt cx="1625600" cy="1143000"/>
          </a:xfrm>
        </p:grpSpPr>
        <p:sp>
          <p:nvSpPr>
            <p:cNvPr id="30" name="Rectangle 3"/>
            <p:cNvSpPr>
              <a:spLocks noChangeArrowheads="1"/>
            </p:cNvSpPr>
            <p:nvPr/>
          </p:nvSpPr>
          <p:spPr bwMode="auto">
            <a:xfrm>
              <a:off x="1639888" y="1335088"/>
              <a:ext cx="762000" cy="1143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31" name="Line 4"/>
            <p:cNvSpPr>
              <a:spLocks noChangeShapeType="1"/>
            </p:cNvSpPr>
            <p:nvPr/>
          </p:nvSpPr>
          <p:spPr bwMode="auto">
            <a:xfrm>
              <a:off x="1208088" y="15255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32" name="Line 5"/>
            <p:cNvSpPr>
              <a:spLocks noChangeShapeType="1"/>
            </p:cNvSpPr>
            <p:nvPr/>
          </p:nvSpPr>
          <p:spPr bwMode="auto">
            <a:xfrm>
              <a:off x="1220788" y="21859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33" name="Line 6"/>
            <p:cNvSpPr>
              <a:spLocks noChangeShapeType="1"/>
            </p:cNvSpPr>
            <p:nvPr/>
          </p:nvSpPr>
          <p:spPr bwMode="auto">
            <a:xfrm>
              <a:off x="2401888" y="15636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34" name="Line 10"/>
            <p:cNvSpPr>
              <a:spLocks noChangeShapeType="1"/>
            </p:cNvSpPr>
            <p:nvPr/>
          </p:nvSpPr>
          <p:spPr bwMode="auto">
            <a:xfrm>
              <a:off x="1633538" y="2112963"/>
              <a:ext cx="133350" cy="85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35" name="Line 11"/>
            <p:cNvSpPr>
              <a:spLocks noChangeShapeType="1"/>
            </p:cNvSpPr>
            <p:nvPr/>
          </p:nvSpPr>
          <p:spPr bwMode="auto">
            <a:xfrm flipV="1">
              <a:off x="1636713" y="2189163"/>
              <a:ext cx="125412" cy="904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</p:grpSp>
      <p:cxnSp>
        <p:nvCxnSpPr>
          <p:cNvPr id="38" name="Straight Connector 37"/>
          <p:cNvCxnSpPr/>
          <p:nvPr/>
        </p:nvCxnSpPr>
        <p:spPr>
          <a:xfrm>
            <a:off x="5595265" y="4222946"/>
            <a:ext cx="648072" cy="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6243337" y="3995401"/>
            <a:ext cx="288032" cy="227545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464008" y="4222946"/>
            <a:ext cx="474851" cy="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143814" y="3261441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val</a:t>
            </a:r>
            <a:endParaRPr lang="en-GB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6014007" y="3620026"/>
            <a:ext cx="905111" cy="0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6350279" y="4308456"/>
            <a:ext cx="0" cy="5430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887944" y="4785339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change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5764853" y="5409385"/>
            <a:ext cx="2285340" cy="36933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i="1" dirty="0" err="1" smtClean="0"/>
              <a:t>Clock</a:t>
            </a:r>
            <a:r>
              <a:rPr lang="fr-FR" b="1" i="1" dirty="0" smtClean="0"/>
              <a:t> </a:t>
            </a:r>
            <a:r>
              <a:rPr lang="fr-FR" b="1" i="1" dirty="0" err="1" smtClean="0"/>
              <a:t>Gating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20281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dirty="0" smtClean="0"/>
              <a:t>STA: Overview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392113" y="1198563"/>
            <a:ext cx="8356600" cy="2233875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Gate Level + Timing Constraints enable timing the design</a:t>
            </a:r>
          </a:p>
          <a:p>
            <a:r>
              <a:rPr lang="en-GB" dirty="0" smtClean="0"/>
              <a:t>Synthesis tries to fix timing during incremental optimisation</a:t>
            </a:r>
          </a:p>
          <a:p>
            <a:r>
              <a:rPr lang="en-GB" dirty="0" smtClean="0"/>
              <a:t>Important: Synthesis happens during early implementation stage. Its accuracy is not great.</a:t>
            </a:r>
          </a:p>
          <a:p>
            <a:r>
              <a:rPr lang="en-GB" dirty="0" smtClean="0"/>
              <a:t>Two kinds of checks are performed:</a:t>
            </a:r>
          </a:p>
          <a:p>
            <a:pPr lvl="1"/>
            <a:r>
              <a:rPr lang="en-GB" dirty="0" smtClean="0"/>
              <a:t>Setup: Make sure logic is not too slow (slow corner)</a:t>
            </a:r>
          </a:p>
          <a:p>
            <a:pPr lvl="1"/>
            <a:r>
              <a:rPr lang="en-GB" dirty="0" smtClean="0"/>
              <a:t>Hold: Make sure logic is not too fast (fast corner)</a:t>
            </a:r>
          </a:p>
          <a:p>
            <a:r>
              <a:rPr lang="en-GB" dirty="0" smtClean="0"/>
              <a:t>Timing Setup for synthesis: Worst case to ensure it will always work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" name="Rectangle 3"/>
          <p:cNvSpPr/>
          <p:nvPr/>
        </p:nvSpPr>
        <p:spPr>
          <a:xfrm>
            <a:off x="1603660" y="3733914"/>
            <a:ext cx="3013929" cy="46318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Elaborate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593356" y="4268718"/>
            <a:ext cx="3013929" cy="46318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Synthesis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718139" y="5513494"/>
            <a:ext cx="2764359" cy="46318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Incr. optimisation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916078" y="4668653"/>
            <a:ext cx="504056" cy="135263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en-GB" dirty="0" smtClean="0"/>
              <a:t>STA</a:t>
            </a:r>
            <a:endParaRPr lang="en-GB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1475656" y="5666122"/>
            <a:ext cx="23941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15" idx="2"/>
          </p:cNvCxnSpPr>
          <p:nvPr/>
        </p:nvCxnSpPr>
        <p:spPr>
          <a:xfrm>
            <a:off x="1475656" y="5095869"/>
            <a:ext cx="154408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15" idx="0"/>
          </p:cNvCxnSpPr>
          <p:nvPr/>
        </p:nvCxnSpPr>
        <p:spPr>
          <a:xfrm flipH="1">
            <a:off x="3100320" y="4731900"/>
            <a:ext cx="1" cy="2833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3019741" y="5015291"/>
            <a:ext cx="161157" cy="1611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Arrow Connector 17"/>
          <p:cNvCxnSpPr>
            <a:stCxn id="15" idx="4"/>
            <a:endCxn id="6" idx="0"/>
          </p:cNvCxnSpPr>
          <p:nvPr/>
        </p:nvCxnSpPr>
        <p:spPr>
          <a:xfrm flipH="1">
            <a:off x="3100319" y="5176448"/>
            <a:ext cx="1" cy="337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728408" y="4346420"/>
            <a:ext cx="2160240" cy="30777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dirty="0" err="1" smtClean="0"/>
              <a:t>synthesize</a:t>
            </a:r>
            <a:r>
              <a:rPr lang="fr-FR" sz="1400" dirty="0" smtClean="0"/>
              <a:t> –</a:t>
            </a:r>
            <a:r>
              <a:rPr lang="fr-FR" sz="1400" dirty="0" err="1" smtClean="0"/>
              <a:t>to_mapped</a:t>
            </a:r>
            <a:endParaRPr lang="en-GB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4723418" y="5591196"/>
            <a:ext cx="2872917" cy="30777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dirty="0" err="1" smtClean="0"/>
              <a:t>synthesize</a:t>
            </a:r>
            <a:r>
              <a:rPr lang="fr-FR" sz="1400" dirty="0" smtClean="0"/>
              <a:t> –</a:t>
            </a:r>
            <a:r>
              <a:rPr lang="fr-FR" sz="1400" dirty="0" err="1" smtClean="0"/>
              <a:t>to_mapped</a:t>
            </a:r>
            <a:r>
              <a:rPr lang="fr-FR" sz="1400" dirty="0" smtClean="0"/>
              <a:t> </a:t>
            </a:r>
            <a:r>
              <a:rPr lang="fr-FR" sz="1400" b="1" dirty="0" smtClean="0"/>
              <a:t>-</a:t>
            </a:r>
            <a:r>
              <a:rPr lang="fr-FR" sz="1400" b="1" dirty="0" err="1" smtClean="0"/>
              <a:t>incr</a:t>
            </a:r>
            <a:endParaRPr lang="en-GB" sz="1400" b="1" dirty="0"/>
          </a:p>
        </p:txBody>
      </p:sp>
      <p:sp>
        <p:nvSpPr>
          <p:cNvPr id="28" name="Rectangle 27"/>
          <p:cNvSpPr/>
          <p:nvPr/>
        </p:nvSpPr>
        <p:spPr>
          <a:xfrm>
            <a:off x="7993291" y="4903411"/>
            <a:ext cx="479587" cy="403334"/>
          </a:xfrm>
          <a:prstGeom prst="rect">
            <a:avLst/>
          </a:prstGeom>
          <a:pattFill prst="wdUpDiag">
            <a:fgClr>
              <a:schemeClr val="accent5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.v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96335" y="4586002"/>
            <a:ext cx="1273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i="1" dirty="0" err="1" smtClean="0"/>
              <a:t>Gate</a:t>
            </a:r>
            <a:r>
              <a:rPr lang="fr-FR" sz="1600" i="1" dirty="0" smtClean="0"/>
              <a:t> </a:t>
            </a:r>
            <a:r>
              <a:rPr lang="fr-FR" sz="1600" i="1" dirty="0" err="1" smtClean="0"/>
              <a:t>netlist</a:t>
            </a:r>
            <a:endParaRPr lang="en-GB" sz="1600" i="1" dirty="0"/>
          </a:p>
        </p:txBody>
      </p:sp>
      <p:cxnSp>
        <p:nvCxnSpPr>
          <p:cNvPr id="31" name="Straight Arrow Connector 30"/>
          <p:cNvCxnSpPr>
            <a:stCxn id="15" idx="6"/>
          </p:cNvCxnSpPr>
          <p:nvPr/>
        </p:nvCxnSpPr>
        <p:spPr>
          <a:xfrm flipV="1">
            <a:off x="3180898" y="5095869"/>
            <a:ext cx="117507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436201" y="4924556"/>
            <a:ext cx="2160240" cy="30777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400" dirty="0" err="1" smtClean="0"/>
              <a:t>write_hdl</a:t>
            </a:r>
            <a:r>
              <a:rPr lang="fr-FR" sz="1400" dirty="0" smtClean="0"/>
              <a:t> &gt; </a:t>
            </a:r>
            <a:r>
              <a:rPr lang="fr-FR" sz="1400" dirty="0" err="1" smtClean="0"/>
              <a:t>netlist.v</a:t>
            </a:r>
            <a:endParaRPr lang="en-GB" sz="1400" dirty="0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6676666" y="5078443"/>
            <a:ext cx="117507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694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Box 75"/>
          <p:cNvSpPr txBox="1"/>
          <p:nvPr/>
        </p:nvSpPr>
        <p:spPr>
          <a:xfrm>
            <a:off x="6489343" y="5951088"/>
            <a:ext cx="1044401" cy="30777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dirty="0" smtClean="0"/>
              <a:t>STA: Setup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998286" y="2307993"/>
            <a:ext cx="1484110" cy="1043515"/>
            <a:chOff x="1208088" y="1335088"/>
            <a:chExt cx="1625600" cy="114300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639888" y="1335088"/>
              <a:ext cx="762000" cy="1143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auto">
            <a:xfrm>
              <a:off x="1208088" y="15255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1220788" y="21859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2401888" y="15636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1633538" y="2112963"/>
              <a:ext cx="133350" cy="85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 flipV="1">
              <a:off x="1636713" y="2189163"/>
              <a:ext cx="125412" cy="904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</p:grp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368" y="1972896"/>
            <a:ext cx="1282674" cy="1125399"/>
          </a:xfrm>
          <a:prstGeom prst="rect">
            <a:avLst/>
          </a:prstGeom>
        </p:spPr>
      </p:pic>
      <p:grpSp>
        <p:nvGrpSpPr>
          <p:cNvPr id="48" name="Group 47"/>
          <p:cNvGrpSpPr/>
          <p:nvPr/>
        </p:nvGrpSpPr>
        <p:grpSpPr>
          <a:xfrm>
            <a:off x="323528" y="4316914"/>
            <a:ext cx="2623572" cy="758583"/>
            <a:chOff x="2099459" y="4646319"/>
            <a:chExt cx="1366010" cy="394970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2099459" y="5041289"/>
              <a:ext cx="384309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2478906" y="4646319"/>
              <a:ext cx="0" cy="39497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465660" y="4653136"/>
              <a:ext cx="423745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2889405" y="4646319"/>
              <a:ext cx="0" cy="39497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2889405" y="5041289"/>
              <a:ext cx="576064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6" name="Straight Connector 35"/>
          <p:cNvCxnSpPr/>
          <p:nvPr/>
        </p:nvCxnSpPr>
        <p:spPr>
          <a:xfrm>
            <a:off x="1069384" y="1803938"/>
            <a:ext cx="0" cy="3425262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22137" y="1307172"/>
            <a:ext cx="1140518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i="1" dirty="0" err="1" smtClean="0"/>
              <a:t>Launch</a:t>
            </a:r>
            <a:r>
              <a:rPr lang="fr-FR" i="1" dirty="0" smtClean="0"/>
              <a:t>!</a:t>
            </a:r>
            <a:endParaRPr lang="en-GB" i="1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7529338" y="1926396"/>
            <a:ext cx="0" cy="3180345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959079" y="1305767"/>
            <a:ext cx="1140518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Capture!</a:t>
            </a:r>
            <a:endParaRPr lang="en-GB" i="1" dirty="0"/>
          </a:p>
        </p:txBody>
      </p:sp>
      <p:grpSp>
        <p:nvGrpSpPr>
          <p:cNvPr id="41" name="Group 40"/>
          <p:cNvGrpSpPr/>
          <p:nvPr/>
        </p:nvGrpSpPr>
        <p:grpSpPr>
          <a:xfrm>
            <a:off x="7391380" y="2304350"/>
            <a:ext cx="1484110" cy="1043515"/>
            <a:chOff x="1208088" y="1335088"/>
            <a:chExt cx="1625600" cy="1143000"/>
          </a:xfrm>
        </p:grpSpPr>
        <p:sp>
          <p:nvSpPr>
            <p:cNvPr id="42" name="Rectangle 3"/>
            <p:cNvSpPr>
              <a:spLocks noChangeArrowheads="1"/>
            </p:cNvSpPr>
            <p:nvPr/>
          </p:nvSpPr>
          <p:spPr bwMode="auto">
            <a:xfrm>
              <a:off x="1639888" y="1335088"/>
              <a:ext cx="762000" cy="1143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43" name="Line 4"/>
            <p:cNvSpPr>
              <a:spLocks noChangeShapeType="1"/>
            </p:cNvSpPr>
            <p:nvPr/>
          </p:nvSpPr>
          <p:spPr bwMode="auto">
            <a:xfrm>
              <a:off x="1208088" y="15255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44" name="Line 5"/>
            <p:cNvSpPr>
              <a:spLocks noChangeShapeType="1"/>
            </p:cNvSpPr>
            <p:nvPr/>
          </p:nvSpPr>
          <p:spPr bwMode="auto">
            <a:xfrm>
              <a:off x="1220788" y="21859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45" name="Line 6"/>
            <p:cNvSpPr>
              <a:spLocks noChangeShapeType="1"/>
            </p:cNvSpPr>
            <p:nvPr/>
          </p:nvSpPr>
          <p:spPr bwMode="auto">
            <a:xfrm>
              <a:off x="2401888" y="15636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46" name="Line 10"/>
            <p:cNvSpPr>
              <a:spLocks noChangeShapeType="1"/>
            </p:cNvSpPr>
            <p:nvPr/>
          </p:nvSpPr>
          <p:spPr bwMode="auto">
            <a:xfrm>
              <a:off x="1633538" y="2112963"/>
              <a:ext cx="133350" cy="85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47" name="Line 11"/>
            <p:cNvSpPr>
              <a:spLocks noChangeShapeType="1"/>
            </p:cNvSpPr>
            <p:nvPr/>
          </p:nvSpPr>
          <p:spPr bwMode="auto">
            <a:xfrm flipV="1">
              <a:off x="1636713" y="2189163"/>
              <a:ext cx="125412" cy="904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1086470" y="3606525"/>
            <a:ext cx="1403635" cy="52322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 smtClean="0"/>
              <a:t>Tco</a:t>
            </a:r>
            <a:endParaRPr lang="fr-FR" sz="1400" b="1" dirty="0" smtClean="0"/>
          </a:p>
          <a:p>
            <a:pPr algn="ctr"/>
            <a:r>
              <a:rPr lang="fr-FR" sz="1400" dirty="0" err="1" smtClean="0"/>
              <a:t>Clock</a:t>
            </a:r>
            <a:r>
              <a:rPr lang="fr-FR" sz="1400" dirty="0" smtClean="0"/>
              <a:t> to output</a:t>
            </a:r>
            <a:endParaRPr lang="en-GB" sz="1400" dirty="0"/>
          </a:p>
        </p:txBody>
      </p:sp>
      <p:sp>
        <p:nvSpPr>
          <p:cNvPr id="65" name="TextBox 64"/>
          <p:cNvSpPr txBox="1"/>
          <p:nvPr/>
        </p:nvSpPr>
        <p:spPr>
          <a:xfrm>
            <a:off x="2454701" y="3606525"/>
            <a:ext cx="1186206" cy="52322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 smtClean="0"/>
              <a:t>Trc</a:t>
            </a:r>
            <a:endParaRPr lang="fr-FR" sz="1400" b="1" dirty="0" smtClean="0"/>
          </a:p>
          <a:p>
            <a:pPr algn="ctr"/>
            <a:r>
              <a:rPr lang="fr-FR" sz="1400" dirty="0" err="1" smtClean="0"/>
              <a:t>Interconnect</a:t>
            </a:r>
            <a:endParaRPr lang="en-GB" sz="1400" dirty="0"/>
          </a:p>
        </p:txBody>
      </p:sp>
      <p:sp>
        <p:nvSpPr>
          <p:cNvPr id="66" name="TextBox 65"/>
          <p:cNvSpPr txBox="1"/>
          <p:nvPr/>
        </p:nvSpPr>
        <p:spPr>
          <a:xfrm>
            <a:off x="3640908" y="3606525"/>
            <a:ext cx="1585658" cy="52322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 smtClean="0"/>
              <a:t>Tcomb</a:t>
            </a:r>
            <a:endParaRPr lang="fr-FR" sz="1400" b="1" dirty="0" smtClean="0"/>
          </a:p>
          <a:p>
            <a:pPr algn="ctr"/>
            <a:r>
              <a:rPr lang="fr-FR" sz="1400" dirty="0" err="1" smtClean="0"/>
              <a:t>Logic</a:t>
            </a:r>
            <a:endParaRPr lang="en-GB" sz="1400" dirty="0"/>
          </a:p>
        </p:txBody>
      </p:sp>
      <p:sp>
        <p:nvSpPr>
          <p:cNvPr id="67" name="TextBox 66"/>
          <p:cNvSpPr txBox="1"/>
          <p:nvPr/>
        </p:nvSpPr>
        <p:spPr>
          <a:xfrm>
            <a:off x="5226565" y="3606525"/>
            <a:ext cx="1250071" cy="52322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 smtClean="0"/>
              <a:t>Trc</a:t>
            </a:r>
            <a:endParaRPr lang="fr-FR" sz="1400" b="1" dirty="0" smtClean="0"/>
          </a:p>
          <a:p>
            <a:pPr algn="ctr"/>
            <a:r>
              <a:rPr lang="fr-FR" sz="1400" dirty="0" err="1" smtClean="0"/>
              <a:t>Interconnect</a:t>
            </a:r>
            <a:endParaRPr lang="en-GB" sz="1400" dirty="0"/>
          </a:p>
        </p:txBody>
      </p:sp>
      <p:cxnSp>
        <p:nvCxnSpPr>
          <p:cNvPr id="68" name="Straight Connector 67"/>
          <p:cNvCxnSpPr/>
          <p:nvPr/>
        </p:nvCxnSpPr>
        <p:spPr>
          <a:xfrm>
            <a:off x="3640907" y="1648297"/>
            <a:ext cx="0" cy="3004839"/>
          </a:xfrm>
          <a:prstGeom prst="line">
            <a:avLst/>
          </a:prstGeom>
          <a:ln w="38100">
            <a:solidFill>
              <a:srgbClr val="DCA01E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5226565" y="1648297"/>
            <a:ext cx="0" cy="3004839"/>
          </a:xfrm>
          <a:prstGeom prst="line">
            <a:avLst/>
          </a:prstGeom>
          <a:ln w="38100">
            <a:solidFill>
              <a:srgbClr val="DCA01E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6493239" y="1648297"/>
            <a:ext cx="0" cy="3427200"/>
          </a:xfrm>
          <a:prstGeom prst="line">
            <a:avLst/>
          </a:prstGeom>
          <a:ln w="38100">
            <a:solidFill>
              <a:srgbClr val="DCA01E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2470296" y="2516696"/>
            <a:ext cx="1270124" cy="1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5031718" y="2480092"/>
            <a:ext cx="2428641" cy="9869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3906455" y="811188"/>
            <a:ext cx="750175" cy="30777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 smtClean="0"/>
              <a:t>Tgate</a:t>
            </a:r>
            <a:endParaRPr lang="fr-FR" sz="1400" b="1" dirty="0" smtClean="0"/>
          </a:p>
        </p:txBody>
      </p:sp>
      <p:sp>
        <p:nvSpPr>
          <p:cNvPr id="91" name="Rectangle 90"/>
          <p:cNvSpPr/>
          <p:nvPr/>
        </p:nvSpPr>
        <p:spPr>
          <a:xfrm>
            <a:off x="4116763" y="405562"/>
            <a:ext cx="385036" cy="3763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&amp;</a:t>
            </a:r>
            <a:endParaRPr lang="en-GB" sz="1400" dirty="0"/>
          </a:p>
        </p:txBody>
      </p:sp>
      <p:sp>
        <p:nvSpPr>
          <p:cNvPr id="92" name="Rectangle 91"/>
          <p:cNvSpPr/>
          <p:nvPr/>
        </p:nvSpPr>
        <p:spPr>
          <a:xfrm>
            <a:off x="5589374" y="396898"/>
            <a:ext cx="385036" cy="3763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&amp;</a:t>
            </a:r>
            <a:endParaRPr lang="en-GB" sz="1400" dirty="0"/>
          </a:p>
        </p:txBody>
      </p:sp>
      <p:cxnSp>
        <p:nvCxnSpPr>
          <p:cNvPr id="93" name="Straight Connector 92"/>
          <p:cNvCxnSpPr>
            <a:stCxn id="91" idx="3"/>
            <a:endCxn id="92" idx="1"/>
          </p:cNvCxnSpPr>
          <p:nvPr/>
        </p:nvCxnSpPr>
        <p:spPr>
          <a:xfrm flipV="1">
            <a:off x="4501799" y="585058"/>
            <a:ext cx="1087575" cy="8664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4656630" y="811188"/>
            <a:ext cx="750175" cy="30777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 smtClean="0"/>
              <a:t>Trc</a:t>
            </a:r>
            <a:endParaRPr lang="fr-FR" sz="1400" b="1" dirty="0" smtClean="0"/>
          </a:p>
        </p:txBody>
      </p:sp>
      <p:sp>
        <p:nvSpPr>
          <p:cNvPr id="95" name="TextBox 94"/>
          <p:cNvSpPr txBox="1"/>
          <p:nvPr/>
        </p:nvSpPr>
        <p:spPr>
          <a:xfrm>
            <a:off x="5406805" y="811188"/>
            <a:ext cx="750175" cy="30777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 smtClean="0"/>
              <a:t>Tgate</a:t>
            </a:r>
            <a:endParaRPr lang="fr-FR" sz="1400" b="1" dirty="0" smtClean="0"/>
          </a:p>
        </p:txBody>
      </p:sp>
      <p:cxnSp>
        <p:nvCxnSpPr>
          <p:cNvPr id="102" name="Straight Arrow Connector 101"/>
          <p:cNvCxnSpPr/>
          <p:nvPr/>
        </p:nvCxnSpPr>
        <p:spPr>
          <a:xfrm flipV="1">
            <a:off x="4588092" y="1544799"/>
            <a:ext cx="319321" cy="39875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3900708" y="1136980"/>
            <a:ext cx="2256272" cy="30777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 smtClean="0"/>
              <a:t>Tcomb</a:t>
            </a:r>
            <a:endParaRPr lang="fr-FR" sz="1400" b="1" dirty="0" smtClean="0"/>
          </a:p>
        </p:txBody>
      </p:sp>
      <p:sp>
        <p:nvSpPr>
          <p:cNvPr id="104" name="TextBox 103"/>
          <p:cNvSpPr txBox="1"/>
          <p:nvPr/>
        </p:nvSpPr>
        <p:spPr>
          <a:xfrm>
            <a:off x="6484937" y="3600920"/>
            <a:ext cx="1044401" cy="52882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 anchor="ctr">
            <a:normAutofit/>
          </a:bodyPr>
          <a:lstStyle/>
          <a:p>
            <a:pPr algn="ctr"/>
            <a:r>
              <a:rPr lang="fr-FR" sz="1400" b="1" dirty="0" err="1" smtClean="0">
                <a:solidFill>
                  <a:schemeClr val="bg1"/>
                </a:solidFill>
              </a:rPr>
              <a:t>TSetup</a:t>
            </a:r>
            <a:endParaRPr lang="en-GB" sz="1400" dirty="0">
              <a:solidFill>
                <a:schemeClr val="bg1"/>
              </a:solidFill>
            </a:endParaRPr>
          </a:p>
        </p:txBody>
      </p:sp>
      <p:grpSp>
        <p:nvGrpSpPr>
          <p:cNvPr id="105" name="Group 104"/>
          <p:cNvGrpSpPr/>
          <p:nvPr/>
        </p:nvGrpSpPr>
        <p:grpSpPr>
          <a:xfrm>
            <a:off x="6787812" y="4320484"/>
            <a:ext cx="2087680" cy="758583"/>
            <a:chOff x="2099459" y="4646319"/>
            <a:chExt cx="1086988" cy="394970"/>
          </a:xfrm>
        </p:grpSpPr>
        <p:cxnSp>
          <p:nvCxnSpPr>
            <p:cNvPr id="106" name="Straight Connector 105"/>
            <p:cNvCxnSpPr/>
            <p:nvPr/>
          </p:nvCxnSpPr>
          <p:spPr>
            <a:xfrm>
              <a:off x="2099459" y="5041289"/>
              <a:ext cx="384309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flipV="1">
              <a:off x="2478906" y="4646319"/>
              <a:ext cx="0" cy="39497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2465660" y="4653136"/>
              <a:ext cx="423745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V="1">
              <a:off x="2889405" y="4646319"/>
              <a:ext cx="0" cy="39497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flipV="1">
              <a:off x="2889405" y="5039430"/>
              <a:ext cx="297042" cy="1859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TextBox 70"/>
          <p:cNvSpPr txBox="1"/>
          <p:nvPr/>
        </p:nvSpPr>
        <p:spPr>
          <a:xfrm>
            <a:off x="1043609" y="5419026"/>
            <a:ext cx="5038112" cy="30777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Total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489343" y="5425479"/>
            <a:ext cx="1044401" cy="30777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043608" y="5951089"/>
            <a:ext cx="5908013" cy="30777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Total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081721" y="5425479"/>
            <a:ext cx="404061" cy="30777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547560" y="5951087"/>
            <a:ext cx="404061" cy="307777"/>
          </a:xfrm>
          <a:prstGeom prst="rect">
            <a:avLst/>
          </a:prstGeom>
          <a:pattFill prst="wdUpDiag">
            <a:fgClr>
              <a:srgbClr val="DCA01E"/>
            </a:fgClr>
            <a:bgClr>
              <a:schemeClr val="bg1"/>
            </a:bgClr>
          </a:patt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-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21881" y="5410090"/>
            <a:ext cx="16490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i="1" dirty="0" smtClean="0"/>
              <a:t>Positive </a:t>
            </a:r>
            <a:r>
              <a:rPr lang="fr-FR" sz="1600" b="1" i="1" u="sng" dirty="0" err="1" smtClean="0"/>
              <a:t>slack</a:t>
            </a:r>
            <a:endParaRPr lang="en-GB" sz="1600" b="1" i="1" u="sng" dirty="0"/>
          </a:p>
        </p:txBody>
      </p:sp>
      <p:sp>
        <p:nvSpPr>
          <p:cNvPr id="78" name="TextBox 77"/>
          <p:cNvSpPr txBox="1"/>
          <p:nvPr/>
        </p:nvSpPr>
        <p:spPr>
          <a:xfrm>
            <a:off x="7518463" y="5949280"/>
            <a:ext cx="18036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i="1" dirty="0" err="1" smtClean="0"/>
              <a:t>Negative</a:t>
            </a:r>
            <a:r>
              <a:rPr lang="fr-FR" sz="1600" i="1" dirty="0" smtClean="0"/>
              <a:t> </a:t>
            </a:r>
            <a:r>
              <a:rPr lang="fr-FR" sz="1600" b="1" i="1" u="sng" dirty="0" err="1" smtClean="0"/>
              <a:t>slack</a:t>
            </a:r>
            <a:endParaRPr lang="en-GB" sz="1600" b="1" i="1" u="sng" dirty="0"/>
          </a:p>
        </p:txBody>
      </p:sp>
      <p:cxnSp>
        <p:nvCxnSpPr>
          <p:cNvPr id="62" name="Straight Connector 61"/>
          <p:cNvCxnSpPr/>
          <p:nvPr/>
        </p:nvCxnSpPr>
        <p:spPr>
          <a:xfrm>
            <a:off x="2482396" y="1650235"/>
            <a:ext cx="0" cy="3425262"/>
          </a:xfrm>
          <a:prstGeom prst="line">
            <a:avLst/>
          </a:prstGeom>
          <a:ln w="38100">
            <a:solidFill>
              <a:srgbClr val="DCA01E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29458" y="4944988"/>
            <a:ext cx="2111129" cy="3095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FIX: </a:t>
            </a:r>
            <a:r>
              <a:rPr lang="fr-FR" dirty="0" err="1" smtClean="0"/>
              <a:t>Make</a:t>
            </a:r>
            <a:r>
              <a:rPr lang="fr-FR" dirty="0" smtClean="0"/>
              <a:t> </a:t>
            </a:r>
            <a:r>
              <a:rPr lang="fr-FR" dirty="0" err="1" smtClean="0"/>
              <a:t>faster</a:t>
            </a:r>
            <a:endParaRPr lang="en-GB" dirty="0"/>
          </a:p>
        </p:txBody>
      </p:sp>
      <p:sp>
        <p:nvSpPr>
          <p:cNvPr id="14" name="Curved Up Arrow 13"/>
          <p:cNvSpPr/>
          <p:nvPr/>
        </p:nvSpPr>
        <p:spPr>
          <a:xfrm rot="20407444">
            <a:off x="1595601" y="2971646"/>
            <a:ext cx="475612" cy="23359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29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STA: </a:t>
            </a:r>
            <a:r>
              <a:rPr lang="fr-FR" dirty="0" err="1" smtClean="0"/>
              <a:t>Hold</a:t>
            </a:r>
            <a:endParaRPr lang="en-GB" dirty="0"/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>
          <a:xfrm>
            <a:off x="392112" y="1198563"/>
            <a:ext cx="8500367" cy="463203"/>
          </a:xfrm>
        </p:spPr>
        <p:txBody>
          <a:bodyPr/>
          <a:lstStyle/>
          <a:p>
            <a:r>
              <a:rPr lang="fr-FR" dirty="0" smtClean="0"/>
              <a:t>Data must </a:t>
            </a:r>
            <a:r>
              <a:rPr lang="fr-FR" dirty="0" err="1" smtClean="0"/>
              <a:t>remain</a:t>
            </a:r>
            <a:r>
              <a:rPr lang="fr-FR" dirty="0" smtClean="0"/>
              <a:t> stable for </a:t>
            </a:r>
            <a:r>
              <a:rPr lang="fr-FR" b="1" dirty="0" err="1" smtClean="0"/>
              <a:t>Thold</a:t>
            </a:r>
            <a:r>
              <a:rPr lang="fr-FR" dirty="0" smtClean="0"/>
              <a:t> </a:t>
            </a:r>
            <a:r>
              <a:rPr lang="fr-FR" dirty="0" err="1" smtClean="0"/>
              <a:t>after</a:t>
            </a:r>
            <a:r>
              <a:rPr lang="fr-FR" dirty="0" smtClean="0"/>
              <a:t> </a:t>
            </a:r>
            <a:r>
              <a:rPr lang="fr-FR" dirty="0" err="1" smtClean="0"/>
              <a:t>clock</a:t>
            </a:r>
            <a:r>
              <a:rPr lang="fr-FR" dirty="0" smtClean="0"/>
              <a:t> </a:t>
            </a:r>
            <a:r>
              <a:rPr lang="fr-FR" dirty="0" err="1" smtClean="0"/>
              <a:t>period</a:t>
            </a:r>
            <a:r>
              <a:rPr lang="fr-FR" dirty="0" smtClean="0"/>
              <a:t>: </a:t>
            </a:r>
            <a:r>
              <a:rPr lang="fr-FR" dirty="0" err="1" smtClean="0"/>
              <a:t>Cannot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too</a:t>
            </a:r>
            <a:r>
              <a:rPr lang="fr-FR" dirty="0" smtClean="0"/>
              <a:t> </a:t>
            </a:r>
            <a:r>
              <a:rPr lang="fr-FR" dirty="0" err="1" smtClean="0"/>
              <a:t>fast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4211960" y="2132856"/>
            <a:ext cx="1484110" cy="1043515"/>
            <a:chOff x="1208088" y="1335088"/>
            <a:chExt cx="1625600" cy="114300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639888" y="1335088"/>
              <a:ext cx="762000" cy="1143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auto">
            <a:xfrm>
              <a:off x="1208088" y="15255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1220788" y="21859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2401888" y="15636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1633538" y="2112963"/>
              <a:ext cx="133350" cy="85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 flipV="1">
              <a:off x="1636713" y="2189163"/>
              <a:ext cx="125412" cy="904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871510" y="3562611"/>
            <a:ext cx="2960891" cy="30777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Total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3486578" y="4010464"/>
            <a:ext cx="3168347" cy="758583"/>
            <a:chOff x="2099459" y="4646319"/>
            <a:chExt cx="1649655" cy="394970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099459" y="5041289"/>
              <a:ext cx="384309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2478906" y="4646319"/>
              <a:ext cx="0" cy="39497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2465660" y="4646319"/>
              <a:ext cx="707390" cy="681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3173050" y="4646319"/>
              <a:ext cx="0" cy="39497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3173050" y="5041289"/>
              <a:ext cx="576064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Connector 27"/>
          <p:cNvCxnSpPr/>
          <p:nvPr/>
        </p:nvCxnSpPr>
        <p:spPr>
          <a:xfrm>
            <a:off x="4232427" y="1815800"/>
            <a:ext cx="0" cy="310695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232428" y="3409515"/>
            <a:ext cx="694303" cy="52882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 anchor="ctr">
            <a:normAutofit/>
          </a:bodyPr>
          <a:lstStyle/>
          <a:p>
            <a:pPr algn="ctr"/>
            <a:r>
              <a:rPr lang="fr-FR" sz="1400" b="1" dirty="0" err="1" smtClean="0">
                <a:solidFill>
                  <a:schemeClr val="bg1"/>
                </a:solidFill>
              </a:rPr>
              <a:t>Thold</a:t>
            </a:r>
            <a:endParaRPr lang="en-GB" sz="1400" dirty="0">
              <a:solidFill>
                <a:schemeClr val="bg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4926731" y="1815800"/>
            <a:ext cx="0" cy="3106950"/>
          </a:xfrm>
          <a:prstGeom prst="line">
            <a:avLst/>
          </a:prstGeom>
          <a:ln w="38100">
            <a:solidFill>
              <a:srgbClr val="DCA01E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39" y="1795891"/>
            <a:ext cx="1282674" cy="1125399"/>
          </a:xfrm>
          <a:prstGeom prst="rect">
            <a:avLst/>
          </a:prstGeom>
        </p:spPr>
      </p:pic>
      <p:cxnSp>
        <p:nvCxnSpPr>
          <p:cNvPr id="36" name="Straight Connector 35"/>
          <p:cNvCxnSpPr/>
          <p:nvPr/>
        </p:nvCxnSpPr>
        <p:spPr>
          <a:xfrm flipV="1">
            <a:off x="2047389" y="2303087"/>
            <a:ext cx="2428641" cy="9869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802578" y="5202863"/>
            <a:ext cx="3815194" cy="30777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Total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189908" y="5211712"/>
            <a:ext cx="736823" cy="30777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207037" y="5211712"/>
            <a:ext cx="404061" cy="307777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02578" y="5772428"/>
            <a:ext cx="2993608" cy="30777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Total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189908" y="5756200"/>
            <a:ext cx="736823" cy="307777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796186" y="5766498"/>
            <a:ext cx="404061" cy="307777"/>
          </a:xfrm>
          <a:prstGeom prst="rect">
            <a:avLst/>
          </a:prstGeom>
          <a:pattFill prst="wdUpDiag">
            <a:fgClr>
              <a:srgbClr val="DCA01E"/>
            </a:fgClr>
            <a:bgClr>
              <a:schemeClr val="bg1"/>
            </a:bgClr>
          </a:pattFill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-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024936" y="5156176"/>
            <a:ext cx="3075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i="1" dirty="0" smtClean="0"/>
              <a:t>Positive </a:t>
            </a:r>
            <a:r>
              <a:rPr lang="fr-FR" sz="1600" b="1" i="1" u="sng" dirty="0" err="1" smtClean="0"/>
              <a:t>slack</a:t>
            </a:r>
            <a:r>
              <a:rPr lang="fr-FR" sz="1600" b="1" i="1" u="sng" dirty="0" smtClean="0"/>
              <a:t>: Slow </a:t>
            </a:r>
            <a:r>
              <a:rPr lang="fr-FR" sz="1600" b="1" i="1" u="sng" dirty="0" err="1" smtClean="0"/>
              <a:t>enough</a:t>
            </a:r>
            <a:endParaRPr lang="en-GB" sz="1600" b="1" i="1" u="sng" dirty="0"/>
          </a:p>
        </p:txBody>
      </p:sp>
      <p:sp>
        <p:nvSpPr>
          <p:cNvPr id="44" name="TextBox 43"/>
          <p:cNvSpPr txBox="1"/>
          <p:nvPr/>
        </p:nvSpPr>
        <p:spPr>
          <a:xfrm>
            <a:off x="4983886" y="5768353"/>
            <a:ext cx="29348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i="1" dirty="0" err="1" smtClean="0"/>
              <a:t>Negative</a:t>
            </a:r>
            <a:r>
              <a:rPr lang="fr-FR" sz="1600" i="1" dirty="0" smtClean="0"/>
              <a:t> </a:t>
            </a:r>
            <a:r>
              <a:rPr lang="fr-FR" sz="1600" b="1" i="1" u="sng" dirty="0" err="1" smtClean="0"/>
              <a:t>slack</a:t>
            </a:r>
            <a:r>
              <a:rPr lang="fr-FR" sz="1600" b="1" i="1" u="sng" dirty="0" smtClean="0"/>
              <a:t>: </a:t>
            </a:r>
            <a:r>
              <a:rPr lang="fr-FR" sz="1600" b="1" i="1" u="sng" dirty="0" err="1" smtClean="0"/>
              <a:t>Too</a:t>
            </a:r>
            <a:r>
              <a:rPr lang="fr-FR" sz="1600" b="1" i="1" u="sng" dirty="0" smtClean="0"/>
              <a:t> </a:t>
            </a:r>
            <a:r>
              <a:rPr lang="fr-FR" sz="1600" b="1" i="1" u="sng" dirty="0" err="1" smtClean="0"/>
              <a:t>Fast</a:t>
            </a:r>
            <a:endParaRPr lang="en-GB" sz="1600" b="1" i="1" u="sng" dirty="0"/>
          </a:p>
        </p:txBody>
      </p:sp>
      <p:sp>
        <p:nvSpPr>
          <p:cNvPr id="45" name="Rectangle 44"/>
          <p:cNvSpPr/>
          <p:nvPr/>
        </p:nvSpPr>
        <p:spPr>
          <a:xfrm>
            <a:off x="6246935" y="3285660"/>
            <a:ext cx="2111129" cy="30958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FIX: </a:t>
            </a:r>
            <a:r>
              <a:rPr lang="fr-FR" dirty="0" err="1" smtClean="0"/>
              <a:t>Make</a:t>
            </a:r>
            <a:r>
              <a:rPr lang="fr-FR" dirty="0" smtClean="0"/>
              <a:t> </a:t>
            </a:r>
            <a:r>
              <a:rPr lang="fr-FR" dirty="0" err="1" smtClean="0"/>
              <a:t>Slower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125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dirty="0" smtClean="0"/>
              <a:t>STA: Timing Parameters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392113" y="1198563"/>
            <a:ext cx="8356600" cy="2605659"/>
          </a:xfrm>
        </p:spPr>
        <p:txBody>
          <a:bodyPr/>
          <a:lstStyle/>
          <a:p>
            <a:r>
              <a:rPr lang="en-GB" dirty="0" smtClean="0"/>
              <a:t>Mostly two types of delays:</a:t>
            </a:r>
          </a:p>
          <a:p>
            <a:pPr lvl="1"/>
            <a:r>
              <a:rPr lang="en-GB" dirty="0" smtClean="0"/>
              <a:t>Gate delays: Input to Output, Clock to output</a:t>
            </a:r>
          </a:p>
          <a:p>
            <a:pPr lvl="1"/>
            <a:r>
              <a:rPr lang="en-GB" dirty="0" smtClean="0"/>
              <a:t>Interconnect Delay (RC extraction)</a:t>
            </a:r>
          </a:p>
          <a:p>
            <a:r>
              <a:rPr lang="fr-FR" baseline="0" dirty="0" smtClean="0"/>
              <a:t>RC extraction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called</a:t>
            </a:r>
            <a:r>
              <a:rPr lang="fr-FR" dirty="0" smtClean="0"/>
              <a:t> </a:t>
            </a:r>
            <a:r>
              <a:rPr lang="fr-FR" dirty="0" err="1" smtClean="0"/>
              <a:t>parasitics</a:t>
            </a:r>
            <a:r>
              <a:rPr lang="fr-FR" dirty="0" smtClean="0"/>
              <a:t> extraction:</a:t>
            </a:r>
          </a:p>
          <a:p>
            <a:pPr lvl="1"/>
            <a:r>
              <a:rPr lang="fr-FR" dirty="0" smtClean="0"/>
              <a:t>R for </a:t>
            </a:r>
            <a:r>
              <a:rPr lang="fr-FR" dirty="0" err="1" smtClean="0"/>
              <a:t>wire</a:t>
            </a:r>
            <a:r>
              <a:rPr lang="fr-FR" dirty="0" smtClean="0"/>
              <a:t> </a:t>
            </a:r>
            <a:r>
              <a:rPr lang="fr-FR" dirty="0" err="1" smtClean="0"/>
              <a:t>resistance</a:t>
            </a:r>
            <a:endParaRPr lang="fr-FR" dirty="0" smtClean="0"/>
          </a:p>
          <a:p>
            <a:pPr lvl="1"/>
            <a:r>
              <a:rPr lang="fr-FR" baseline="0" dirty="0" smtClean="0"/>
              <a:t>C</a:t>
            </a:r>
            <a:r>
              <a:rPr lang="fr-FR" dirty="0" smtClean="0"/>
              <a:t> for </a:t>
            </a:r>
            <a:r>
              <a:rPr lang="fr-FR" dirty="0" err="1" smtClean="0"/>
              <a:t>interconnect</a:t>
            </a:r>
            <a:r>
              <a:rPr lang="fr-FR" dirty="0" smtClean="0"/>
              <a:t> capacitance</a:t>
            </a:r>
          </a:p>
          <a:p>
            <a:pPr lvl="1"/>
            <a:r>
              <a:rPr lang="fr-FR" baseline="0" dirty="0" smtClean="0"/>
              <a:t>Cross-</a:t>
            </a:r>
            <a:r>
              <a:rPr lang="fr-FR" baseline="0" dirty="0" err="1" smtClean="0"/>
              <a:t>Talking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extracted</a:t>
            </a:r>
            <a:r>
              <a:rPr lang="fr-FR" dirty="0" smtClean="0"/>
              <a:t> (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make</a:t>
            </a:r>
            <a:r>
              <a:rPr lang="fr-FR" dirty="0" smtClean="0"/>
              <a:t> RC </a:t>
            </a:r>
            <a:r>
              <a:rPr lang="fr-FR" dirty="0" err="1" smtClean="0"/>
              <a:t>faster</a:t>
            </a:r>
            <a:r>
              <a:rPr lang="fr-FR" dirty="0" smtClean="0"/>
              <a:t>)</a:t>
            </a:r>
            <a:endParaRPr lang="en-GB" baseline="0" dirty="0" smtClean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4252938" y="4540203"/>
            <a:ext cx="1721752" cy="1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6012160" y="4221088"/>
            <a:ext cx="936104" cy="1296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&amp;</a:t>
            </a:r>
            <a:endParaRPr lang="en-GB" sz="14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31640" y="5009361"/>
            <a:ext cx="4643050" cy="19716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513299" y="4893205"/>
            <a:ext cx="720080" cy="2520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</a:t>
            </a:r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473687" y="5517950"/>
            <a:ext cx="36004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473687" y="5589958"/>
            <a:ext cx="36004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5653707" y="5589958"/>
            <a:ext cx="0" cy="231206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653707" y="5029076"/>
            <a:ext cx="0" cy="488874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960013" y="5409702"/>
            <a:ext cx="423664" cy="2520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</a:t>
            </a:r>
            <a:endParaRPr lang="en-GB" dirty="0"/>
          </a:p>
        </p:txBody>
      </p:sp>
      <p:sp>
        <p:nvSpPr>
          <p:cNvPr id="19" name="Oval 18"/>
          <p:cNvSpPr/>
          <p:nvPr/>
        </p:nvSpPr>
        <p:spPr>
          <a:xfrm>
            <a:off x="5313523" y="4379054"/>
            <a:ext cx="360040" cy="735262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3145519" y="3841332"/>
            <a:ext cx="1368152" cy="43204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Cross-talk</a:t>
            </a:r>
            <a:endParaRPr lang="en-GB" dirty="0"/>
          </a:p>
        </p:txBody>
      </p:sp>
      <p:cxnSp>
        <p:nvCxnSpPr>
          <p:cNvPr id="23" name="Straight Arrow Connector 22"/>
          <p:cNvCxnSpPr>
            <a:stCxn id="21" idx="3"/>
            <a:endCxn id="19" idx="1"/>
          </p:cNvCxnSpPr>
          <p:nvPr/>
        </p:nvCxnSpPr>
        <p:spPr>
          <a:xfrm>
            <a:off x="4513671" y="4057356"/>
            <a:ext cx="852579" cy="4293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755576" y="4839209"/>
            <a:ext cx="576064" cy="6374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&amp;</a:t>
            </a:r>
            <a:endParaRPr lang="en-GB" sz="1400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973" y="4660306"/>
            <a:ext cx="1247800" cy="87541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668520" y="5821164"/>
            <a:ext cx="750175" cy="30777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 smtClean="0"/>
              <a:t>Tgate</a:t>
            </a:r>
            <a:endParaRPr lang="fr-FR" sz="1400" b="1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1908473" y="5821164"/>
            <a:ext cx="750175" cy="30777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 smtClean="0"/>
              <a:t>Trc</a:t>
            </a:r>
            <a:endParaRPr lang="fr-FR" sz="1400" b="1" dirty="0" smtClean="0"/>
          </a:p>
        </p:txBody>
      </p:sp>
      <p:sp>
        <p:nvSpPr>
          <p:cNvPr id="29" name="TextBox 28"/>
          <p:cNvSpPr txBox="1"/>
          <p:nvPr/>
        </p:nvSpPr>
        <p:spPr>
          <a:xfrm>
            <a:off x="6105124" y="5821164"/>
            <a:ext cx="750175" cy="30777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 smtClean="0"/>
              <a:t>Tgate</a:t>
            </a:r>
            <a:endParaRPr lang="fr-FR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69495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ent Arrow 19"/>
          <p:cNvSpPr/>
          <p:nvPr/>
        </p:nvSpPr>
        <p:spPr>
          <a:xfrm rot="10800000" flipH="1">
            <a:off x="4945983" y="3233073"/>
            <a:ext cx="979967" cy="529485"/>
          </a:xfrm>
          <a:prstGeom prst="bentArrow">
            <a:avLst>
              <a:gd name="adj1" fmla="val 21793"/>
              <a:gd name="adj2" fmla="val 19167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STA: Physical Synthesis for wire delays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198563"/>
            <a:ext cx="8356600" cy="1798389"/>
          </a:xfrm>
        </p:spPr>
        <p:txBody>
          <a:bodyPr/>
          <a:lstStyle/>
          <a:p>
            <a:r>
              <a:rPr lang="en-GB" dirty="0" smtClean="0"/>
              <a:t>RC Extraction was done in the past using statistical models</a:t>
            </a:r>
          </a:p>
          <a:p>
            <a:pPr lvl="1"/>
            <a:r>
              <a:rPr lang="en-GB" dirty="0" smtClean="0"/>
              <a:t>Estimation of wire length was done based on area and </a:t>
            </a:r>
            <a:r>
              <a:rPr lang="en-GB" dirty="0" err="1" smtClean="0"/>
              <a:t>fanout</a:t>
            </a:r>
            <a:endParaRPr lang="en-GB" dirty="0" smtClean="0"/>
          </a:p>
          <a:p>
            <a:r>
              <a:rPr lang="en-GB" dirty="0" smtClean="0"/>
              <a:t>Starting at ~0.18µ, wire delays become too dominant, so wire delay extraction is required during synthesis -&gt; physical synthesis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26099"/>
          <a:stretch/>
        </p:blipFill>
        <p:spPr>
          <a:xfrm>
            <a:off x="367680" y="2708920"/>
            <a:ext cx="3514380" cy="345638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273327" y="2898380"/>
            <a:ext cx="3013929" cy="46318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Synthesis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6069876" y="3293905"/>
            <a:ext cx="1352098" cy="46318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Physical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408045" y="2974617"/>
            <a:ext cx="648072" cy="545030"/>
          </a:xfrm>
          <a:prstGeom prst="rect">
            <a:avLst/>
          </a:prstGeom>
          <a:pattFill prst="wdUpDiag">
            <a:fgClr>
              <a:schemeClr val="accent5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DEF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08104" y="5198066"/>
            <a:ext cx="2533322" cy="46318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Fast Place and route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5870004" y="5653331"/>
            <a:ext cx="1813242" cy="46318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Extraction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4639106" y="3933056"/>
            <a:ext cx="504056" cy="218345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en-GB" dirty="0" smtClean="0"/>
              <a:t>STA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5143162" y="5877272"/>
            <a:ext cx="614512" cy="457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273327" y="4131325"/>
            <a:ext cx="138690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660232" y="4050747"/>
            <a:ext cx="161157" cy="1611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5392585" y="4414343"/>
            <a:ext cx="2764359" cy="46318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Incr. optimisation</a:t>
            </a:r>
            <a:endParaRPr lang="en-GB" dirty="0"/>
          </a:p>
        </p:txBody>
      </p:sp>
      <p:cxnSp>
        <p:nvCxnSpPr>
          <p:cNvPr id="22" name="Straight Arrow Connector 21"/>
          <p:cNvCxnSpPr>
            <a:stCxn id="6" idx="2"/>
            <a:endCxn id="15" idx="0"/>
          </p:cNvCxnSpPr>
          <p:nvPr/>
        </p:nvCxnSpPr>
        <p:spPr>
          <a:xfrm flipH="1">
            <a:off x="6740811" y="3757087"/>
            <a:ext cx="5114" cy="293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745924" y="4144998"/>
            <a:ext cx="0" cy="2514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733509" y="4899039"/>
            <a:ext cx="0" cy="2514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69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STA: </a:t>
            </a:r>
            <a:r>
              <a:rPr lang="en-GB" dirty="0" smtClean="0"/>
              <a:t>Setup Timing</a:t>
            </a:r>
            <a:r>
              <a:rPr lang="en-GB" baseline="0" dirty="0" smtClean="0"/>
              <a:t> </a:t>
            </a:r>
            <a:r>
              <a:rPr lang="en-GB" baseline="0" dirty="0" smtClean="0"/>
              <a:t>Report </a:t>
            </a:r>
            <a:r>
              <a:rPr lang="en-GB" baseline="0" dirty="0" smtClean="0"/>
              <a:t>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525" y="1092325"/>
            <a:ext cx="8356600" cy="430237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List of Gates, interconnect and </a:t>
            </a:r>
            <a:r>
              <a:rPr lang="en-GB" dirty="0" smtClean="0"/>
              <a:t>associated timing delay</a:t>
            </a:r>
          </a:p>
          <a:p>
            <a:r>
              <a:rPr lang="en-GB" dirty="0" smtClean="0"/>
              <a:t>Sum at the end and check against allowed clock period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375" y="2436542"/>
            <a:ext cx="5386086" cy="384351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15964" y="1713006"/>
            <a:ext cx="1403635" cy="52322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 smtClean="0"/>
              <a:t>Tco</a:t>
            </a:r>
            <a:endParaRPr lang="fr-FR" sz="1400" b="1" dirty="0" smtClean="0"/>
          </a:p>
          <a:p>
            <a:pPr algn="ctr"/>
            <a:r>
              <a:rPr lang="fr-FR" sz="1400" dirty="0" err="1" smtClean="0"/>
              <a:t>Clock</a:t>
            </a:r>
            <a:r>
              <a:rPr lang="fr-FR" sz="1400" dirty="0" smtClean="0"/>
              <a:t> to output</a:t>
            </a: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284195" y="1713006"/>
            <a:ext cx="1186206" cy="52322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 smtClean="0"/>
              <a:t>Trc</a:t>
            </a:r>
            <a:endParaRPr lang="fr-FR" sz="1400" b="1" dirty="0" smtClean="0"/>
          </a:p>
          <a:p>
            <a:pPr algn="ctr"/>
            <a:r>
              <a:rPr lang="fr-FR" sz="1400" dirty="0" err="1" smtClean="0"/>
              <a:t>Interconnect</a:t>
            </a:r>
            <a:endParaRPr lang="en-GB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3469632" y="1639950"/>
            <a:ext cx="2250525" cy="30777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 smtClean="0"/>
              <a:t>Tcomb</a:t>
            </a:r>
            <a:endParaRPr lang="fr-FR" sz="1400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3469633" y="1974616"/>
            <a:ext cx="750175" cy="30777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 smtClean="0"/>
              <a:t>Tgate</a:t>
            </a:r>
            <a:endParaRPr lang="fr-FR" sz="1400" b="1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219808" y="1974616"/>
            <a:ext cx="750175" cy="30777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 smtClean="0"/>
              <a:t>Trc</a:t>
            </a:r>
            <a:endParaRPr lang="fr-FR" sz="1400" b="1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4969983" y="1974616"/>
            <a:ext cx="750175" cy="30777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 smtClean="0"/>
              <a:t>Tgate</a:t>
            </a:r>
            <a:endParaRPr lang="fr-FR" sz="1400" b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977762" y="1712337"/>
            <a:ext cx="1044401" cy="52882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 anchor="ctr">
            <a:normAutofit/>
          </a:bodyPr>
          <a:lstStyle/>
          <a:p>
            <a:pPr algn="ctr"/>
            <a:r>
              <a:rPr lang="fr-FR" sz="1400" b="1" dirty="0" err="1" smtClean="0">
                <a:solidFill>
                  <a:schemeClr val="bg1"/>
                </a:solidFill>
              </a:rPr>
              <a:t>TSetup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9390" y="1717942"/>
            <a:ext cx="1250071" cy="52322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err="1" smtClean="0"/>
              <a:t>Trc</a:t>
            </a:r>
            <a:endParaRPr lang="fr-FR" sz="1400" b="1" dirty="0" smtClean="0"/>
          </a:p>
          <a:p>
            <a:pPr algn="ctr"/>
            <a:r>
              <a:rPr lang="fr-FR" sz="1400" dirty="0" err="1" smtClean="0"/>
              <a:t>Interconnect</a:t>
            </a:r>
            <a:endParaRPr lang="en-GB" sz="1400" dirty="0"/>
          </a:p>
        </p:txBody>
      </p:sp>
      <p:cxnSp>
        <p:nvCxnSpPr>
          <p:cNvPr id="14" name="Straight Arrow Connector 13"/>
          <p:cNvCxnSpPr>
            <a:stCxn id="23" idx="1"/>
          </p:cNvCxnSpPr>
          <p:nvPr/>
        </p:nvCxnSpPr>
        <p:spPr>
          <a:xfrm flipH="1">
            <a:off x="6348507" y="3228509"/>
            <a:ext cx="1099391" cy="378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>
            <a:off x="7255341" y="2728372"/>
            <a:ext cx="1205091" cy="2892351"/>
            <a:chOff x="7255341" y="2728372"/>
            <a:chExt cx="1205091" cy="2892351"/>
          </a:xfrm>
        </p:grpSpPr>
        <p:sp>
          <p:nvSpPr>
            <p:cNvPr id="21" name="TextBox 20"/>
            <p:cNvSpPr txBox="1"/>
            <p:nvPr/>
          </p:nvSpPr>
          <p:spPr>
            <a:xfrm>
              <a:off x="7255341" y="2728372"/>
              <a:ext cx="1140518" cy="369332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i="1" dirty="0" err="1" smtClean="0"/>
                <a:t>Launch</a:t>
              </a:r>
              <a:r>
                <a:rPr lang="fr-FR" i="1" dirty="0" smtClean="0"/>
                <a:t>!</a:t>
              </a:r>
              <a:endParaRPr lang="en-GB" i="1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319914" y="5251391"/>
              <a:ext cx="1140518" cy="369332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i="1" dirty="0" smtClean="0"/>
                <a:t>Capture!</a:t>
              </a:r>
              <a:endParaRPr lang="en-GB" i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447898" y="3097704"/>
              <a:ext cx="755403" cy="261610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b="1" dirty="0" err="1" smtClean="0"/>
                <a:t>Tco</a:t>
              </a:r>
              <a:endParaRPr lang="fr-FR" sz="1100" b="1" dirty="0" smtClean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453126" y="3346226"/>
              <a:ext cx="750175" cy="261610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b="1" dirty="0" err="1" smtClean="0"/>
                <a:t>Trc</a:t>
              </a:r>
              <a:endParaRPr lang="fr-FR" sz="1100" b="1" dirty="0" smtClean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453126" y="3607836"/>
              <a:ext cx="750175" cy="261610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b="1" dirty="0" err="1" smtClean="0"/>
                <a:t>Tgate</a:t>
              </a:r>
              <a:endParaRPr lang="fr-FR" sz="1100" b="1" dirty="0" smtClean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710153" y="3935646"/>
              <a:ext cx="36004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.</a:t>
              </a:r>
            </a:p>
            <a:p>
              <a:r>
                <a:rPr lang="en-GB" dirty="0" smtClean="0"/>
                <a:t>.</a:t>
              </a:r>
            </a:p>
            <a:p>
              <a:r>
                <a:rPr lang="en-GB" dirty="0"/>
                <a:t>.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553550" y="4989781"/>
              <a:ext cx="686257" cy="261610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1100" b="1" dirty="0" err="1" smtClean="0">
                  <a:solidFill>
                    <a:schemeClr val="bg1"/>
                  </a:solidFill>
                </a:rPr>
                <a:t>TSetup</a:t>
              </a:r>
              <a:endParaRPr lang="en-GB" sz="11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3" name="Straight Arrow Connector 32"/>
          <p:cNvCxnSpPr>
            <a:stCxn id="26" idx="1"/>
          </p:cNvCxnSpPr>
          <p:nvPr/>
        </p:nvCxnSpPr>
        <p:spPr>
          <a:xfrm flipH="1" flipV="1">
            <a:off x="6284615" y="3418172"/>
            <a:ext cx="1168511" cy="588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8" idx="1"/>
          </p:cNvCxnSpPr>
          <p:nvPr/>
        </p:nvCxnSpPr>
        <p:spPr>
          <a:xfrm flipH="1" flipV="1">
            <a:off x="6293797" y="3562066"/>
            <a:ext cx="1159329" cy="1765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3610939" y="3179896"/>
            <a:ext cx="1008112" cy="1977296"/>
          </a:xfrm>
          <a:prstGeom prst="rect">
            <a:avLst/>
          </a:prstGeom>
          <a:noFill/>
          <a:ln w="28575">
            <a:solidFill>
              <a:schemeClr val="accent5">
                <a:lumMod val="40000"/>
                <a:lumOff val="6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146569" y="3477031"/>
            <a:ext cx="15841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Type:</a:t>
            </a:r>
          </a:p>
          <a:p>
            <a:r>
              <a:rPr lang="en-GB" sz="1600" dirty="0" smtClean="0"/>
              <a:t>Empty for </a:t>
            </a:r>
            <a:r>
              <a:rPr lang="en-GB" sz="1600" dirty="0" err="1" smtClean="0"/>
              <a:t>Trc</a:t>
            </a:r>
            <a:r>
              <a:rPr lang="en-GB" sz="1600" dirty="0" smtClean="0"/>
              <a:t>, Gate name otherwise</a:t>
            </a:r>
            <a:endParaRPr lang="en-GB" sz="1600" dirty="0"/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1398927" y="4112222"/>
            <a:ext cx="2133672" cy="5632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6364814" y="5030306"/>
            <a:ext cx="947277" cy="774958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5652120" y="5805264"/>
            <a:ext cx="3312368" cy="49244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 smtClean="0"/>
              <a:t>Slack = (capture - uncertainty) - arrival</a:t>
            </a:r>
            <a:br>
              <a:rPr lang="en-GB" sz="1400" dirty="0" smtClean="0"/>
            </a:br>
            <a:r>
              <a:rPr lang="en-GB" sz="1200" i="1" dirty="0" smtClean="0"/>
              <a:t>-71ps  =   (1300      -         150)        -   1221 </a:t>
            </a:r>
            <a:endParaRPr lang="en-GB" sz="1200" i="1" dirty="0"/>
          </a:p>
        </p:txBody>
      </p:sp>
      <p:cxnSp>
        <p:nvCxnSpPr>
          <p:cNvPr id="52" name="Straight Arrow Connector 51"/>
          <p:cNvCxnSpPr/>
          <p:nvPr/>
        </p:nvCxnSpPr>
        <p:spPr>
          <a:xfrm flipH="1" flipV="1">
            <a:off x="4788024" y="5900546"/>
            <a:ext cx="864097" cy="15601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914421" y="3055518"/>
            <a:ext cx="865139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i="1" dirty="0" smtClean="0"/>
              <a:t>register</a:t>
            </a:r>
            <a:endParaRPr lang="en-GB" sz="1400" i="1" dirty="0"/>
          </a:p>
        </p:txBody>
      </p:sp>
      <p:sp>
        <p:nvSpPr>
          <p:cNvPr id="56" name="TextBox 55"/>
          <p:cNvSpPr txBox="1"/>
          <p:nvPr/>
        </p:nvSpPr>
        <p:spPr>
          <a:xfrm>
            <a:off x="933121" y="4862337"/>
            <a:ext cx="865139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i="1" dirty="0" smtClean="0"/>
              <a:t>register</a:t>
            </a:r>
            <a:endParaRPr lang="en-GB" sz="1400" i="1" dirty="0"/>
          </a:p>
        </p:txBody>
      </p:sp>
    </p:spTree>
    <p:extLst>
      <p:ext uri="{BB962C8B-B14F-4D97-AF65-F5344CB8AC3E}">
        <p14:creationId xmlns:p14="http://schemas.microsoft.com/office/powerpoint/2010/main" val="2989227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/>
      <p:bldP spid="50" grpId="0" animBg="1"/>
      <p:bldP spid="51" grpId="0" animBg="1"/>
      <p:bldP spid="55" grpId="0" animBg="1"/>
      <p:bldP spid="5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Lecture Goal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Learn the basics of the Synthesis Steps</a:t>
            </a:r>
          </a:p>
          <a:p>
            <a:r>
              <a:rPr lang="en-GB" dirty="0" smtClean="0"/>
              <a:t>Get used to the required data used by synthesis</a:t>
            </a:r>
          </a:p>
          <a:p>
            <a:pPr lvl="1"/>
            <a:r>
              <a:rPr lang="en-GB" dirty="0" smtClean="0"/>
              <a:t>Sources, Timing Libraries etc..</a:t>
            </a:r>
          </a:p>
          <a:p>
            <a:r>
              <a:rPr lang="en-GB" dirty="0" smtClean="0"/>
              <a:t>Learn the Static Timing Analysis concept:</a:t>
            </a:r>
          </a:p>
          <a:p>
            <a:pPr lvl="1"/>
            <a:r>
              <a:rPr lang="en-GB" dirty="0" smtClean="0"/>
              <a:t>Semantic: Timing delay, slew, slack etc…</a:t>
            </a:r>
          </a:p>
          <a:p>
            <a:pPr lvl="1"/>
            <a:r>
              <a:rPr lang="en-GB" dirty="0" smtClean="0"/>
              <a:t>Understand setup and hold timing violations</a:t>
            </a:r>
          </a:p>
          <a:p>
            <a:pPr lvl="1"/>
            <a:r>
              <a:rPr lang="en-GB" dirty="0" smtClean="0"/>
              <a:t>See how timing reports look like</a:t>
            </a:r>
          </a:p>
          <a:p>
            <a:r>
              <a:rPr lang="en-GB" dirty="0" smtClean="0"/>
              <a:t>Learn the basics of timing constraints writing:</a:t>
            </a:r>
          </a:p>
          <a:p>
            <a:pPr lvl="1"/>
            <a:r>
              <a:rPr lang="en-GB" dirty="0" smtClean="0"/>
              <a:t>Clock domain</a:t>
            </a:r>
          </a:p>
          <a:p>
            <a:pPr lvl="1"/>
            <a:r>
              <a:rPr lang="en-GB" dirty="0" err="1" smtClean="0"/>
              <a:t>Input/Output</a:t>
            </a:r>
            <a:r>
              <a:rPr lang="en-GB" dirty="0" smtClean="0"/>
              <a:t> constraining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682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STA: Timing report 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198563"/>
            <a:ext cx="8356600" cy="1078309"/>
          </a:xfrm>
        </p:spPr>
        <p:txBody>
          <a:bodyPr/>
          <a:lstStyle/>
          <a:p>
            <a:r>
              <a:rPr lang="en-GB" dirty="0" smtClean="0"/>
              <a:t>Previous Slide: Register to Register</a:t>
            </a:r>
          </a:p>
          <a:p>
            <a:r>
              <a:rPr lang="en-GB" dirty="0" smtClean="0"/>
              <a:t>Other general Timing paths: Register to Output, Input to register, Input to Output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3212976"/>
            <a:ext cx="4600378" cy="21602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2996952"/>
            <a:ext cx="4038385" cy="237626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59728" y="3717032"/>
            <a:ext cx="4620162" cy="288032"/>
          </a:xfrm>
          <a:prstGeom prst="rect">
            <a:avLst/>
          </a:prstGeom>
          <a:noFill/>
          <a:ln>
            <a:solidFill>
              <a:srgbClr val="FFFF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dirty="0" smtClean="0"/>
              <a:t>register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79512" y="4166024"/>
            <a:ext cx="4620162" cy="288032"/>
          </a:xfrm>
          <a:prstGeom prst="rect">
            <a:avLst/>
          </a:prstGeom>
          <a:noFill/>
          <a:ln>
            <a:solidFill>
              <a:srgbClr val="FFFF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dirty="0" smtClean="0"/>
              <a:t>output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4912255" y="3320988"/>
            <a:ext cx="4043693" cy="324036"/>
          </a:xfrm>
          <a:prstGeom prst="rect">
            <a:avLst/>
          </a:prstGeom>
          <a:noFill/>
          <a:ln>
            <a:solidFill>
              <a:srgbClr val="FFFF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dirty="0" smtClean="0"/>
              <a:t>input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4912255" y="4365104"/>
            <a:ext cx="4043693" cy="288032"/>
          </a:xfrm>
          <a:prstGeom prst="rect">
            <a:avLst/>
          </a:prstGeom>
          <a:noFill/>
          <a:ln>
            <a:solidFill>
              <a:srgbClr val="FFFF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dirty="0" smtClean="0"/>
              <a:t>register</a:t>
            </a:r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627784" y="1916832"/>
            <a:ext cx="1728192" cy="12241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516216" y="1916832"/>
            <a:ext cx="864096" cy="10801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67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Timing Constraints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198563"/>
            <a:ext cx="8356600" cy="2014413"/>
          </a:xfrm>
        </p:spPr>
        <p:txBody>
          <a:bodyPr/>
          <a:lstStyle/>
          <a:p>
            <a:r>
              <a:rPr lang="en-GB" dirty="0" smtClean="0"/>
              <a:t>Specification for the clocks and paths to be timed</a:t>
            </a:r>
          </a:p>
          <a:p>
            <a:r>
              <a:rPr lang="en-GB" dirty="0" smtClean="0"/>
              <a:t>Format in RTL Compiler: Standard Design Constraints (SDC)</a:t>
            </a:r>
          </a:p>
          <a:p>
            <a:r>
              <a:rPr lang="en-GB" dirty="0" smtClean="0"/>
              <a:t>The timing analysis uses the constraints to perform analysis</a:t>
            </a:r>
          </a:p>
          <a:p>
            <a:r>
              <a:rPr lang="en-GB" u="sng" dirty="0" smtClean="0"/>
              <a:t>Check Tool documentation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2148590" y="3563966"/>
            <a:ext cx="648072" cy="545030"/>
          </a:xfrm>
          <a:prstGeom prst="rect">
            <a:avLst/>
          </a:prstGeom>
          <a:pattFill prst="wdUpDiag">
            <a:fgClr>
              <a:schemeClr val="accent5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SDC</a:t>
            </a:r>
            <a:endParaRPr lang="en-GB" sz="1600" b="1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6016" y="3348156"/>
            <a:ext cx="3761872" cy="2030273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2537377" y="2348880"/>
            <a:ext cx="2033037" cy="10779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4860032" y="4941168"/>
            <a:ext cx="360040" cy="864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35203" y="5733256"/>
            <a:ext cx="828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clock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7599242" y="5009097"/>
            <a:ext cx="13652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i/o constraint</a:t>
            </a:r>
            <a:endParaRPr lang="en-GB" sz="1600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7956376" y="4437112"/>
            <a:ext cx="144016" cy="5719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249081" y="3471031"/>
            <a:ext cx="13652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i/o constraint</a:t>
            </a:r>
            <a:endParaRPr lang="en-GB" sz="1600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949645" y="3853796"/>
            <a:ext cx="55320" cy="235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724128" y="2942012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Path constraint</a:t>
            </a:r>
            <a:endParaRPr lang="en-GB" sz="1600" dirty="0"/>
          </a:p>
        </p:txBody>
      </p:sp>
      <p:cxnSp>
        <p:nvCxnSpPr>
          <p:cNvPr id="24" name="Straight Arrow Connector 23"/>
          <p:cNvCxnSpPr>
            <a:stCxn id="23" idx="2"/>
          </p:cNvCxnSpPr>
          <p:nvPr/>
        </p:nvCxnSpPr>
        <p:spPr>
          <a:xfrm flipH="1">
            <a:off x="6427520" y="3280566"/>
            <a:ext cx="196708" cy="9216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83568" y="4108996"/>
            <a:ext cx="3707619" cy="19122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normAutofit fontScale="55000" lnSpcReduction="20000"/>
          </a:bodyPr>
          <a:lstStyle/>
          <a:p>
            <a:endParaRPr lang="en-GB" dirty="0"/>
          </a:p>
          <a:p>
            <a:endParaRPr lang="en-GB" dirty="0"/>
          </a:p>
          <a:p>
            <a:r>
              <a:rPr lang="en-GB" dirty="0" err="1"/>
              <a:t>create_clock</a:t>
            </a:r>
            <a:r>
              <a:rPr lang="en-GB" dirty="0"/>
              <a:t> -name </a:t>
            </a:r>
            <a:r>
              <a:rPr lang="en-GB" dirty="0" err="1"/>
              <a:t>clk</a:t>
            </a:r>
            <a:r>
              <a:rPr lang="en-GB" dirty="0"/>
              <a:t> -period 1.3 [</a:t>
            </a:r>
            <a:r>
              <a:rPr lang="en-GB" dirty="0" err="1"/>
              <a:t>get_port</a:t>
            </a:r>
            <a:r>
              <a:rPr lang="en-GB" dirty="0"/>
              <a:t>  </a:t>
            </a:r>
            <a:r>
              <a:rPr lang="en-GB" dirty="0" err="1"/>
              <a:t>clk</a:t>
            </a:r>
            <a:r>
              <a:rPr lang="en-GB" dirty="0"/>
              <a:t>] #750Mhz</a:t>
            </a:r>
          </a:p>
          <a:p>
            <a:endParaRPr lang="en-GB" dirty="0"/>
          </a:p>
          <a:p>
            <a:r>
              <a:rPr lang="en-GB" dirty="0" err="1"/>
              <a:t>set_clock_uncertainty</a:t>
            </a:r>
            <a:r>
              <a:rPr lang="en-GB" dirty="0"/>
              <a:t> 150 -setup </a:t>
            </a:r>
            <a:r>
              <a:rPr lang="en-GB" dirty="0" err="1"/>
              <a:t>clk</a:t>
            </a:r>
            <a:r>
              <a:rPr lang="en-GB" dirty="0"/>
              <a:t> # Spare time on setup</a:t>
            </a:r>
          </a:p>
          <a:p>
            <a:r>
              <a:rPr lang="en-GB" dirty="0" err="1"/>
              <a:t>set_clock_uncertainty</a:t>
            </a:r>
            <a:r>
              <a:rPr lang="en-GB" dirty="0"/>
              <a:t> 50  -hold  </a:t>
            </a:r>
            <a:r>
              <a:rPr lang="en-GB" dirty="0" err="1"/>
              <a:t>clk</a:t>
            </a:r>
            <a:r>
              <a:rPr lang="en-GB" dirty="0"/>
              <a:t> # Spare time on hold</a:t>
            </a:r>
          </a:p>
          <a:p>
            <a:endParaRPr lang="en-GB" dirty="0"/>
          </a:p>
          <a:p>
            <a:r>
              <a:rPr lang="en-GB" dirty="0" err="1"/>
              <a:t>set_input_delay</a:t>
            </a:r>
            <a:r>
              <a:rPr lang="en-GB" dirty="0"/>
              <a:t> -clock </a:t>
            </a:r>
            <a:r>
              <a:rPr lang="en-GB" dirty="0" err="1"/>
              <a:t>clk</a:t>
            </a:r>
            <a:r>
              <a:rPr lang="en-GB" dirty="0"/>
              <a:t> 50 ...</a:t>
            </a:r>
          </a:p>
          <a:p>
            <a:endParaRPr lang="en-GB" dirty="0"/>
          </a:p>
          <a:p>
            <a:r>
              <a:rPr lang="en-GB" dirty="0" err="1"/>
              <a:t>set_output_delay</a:t>
            </a:r>
            <a:r>
              <a:rPr lang="en-GB" dirty="0"/>
              <a:t> -clock </a:t>
            </a:r>
            <a:r>
              <a:rPr lang="en-GB" dirty="0" err="1"/>
              <a:t>clk</a:t>
            </a:r>
            <a:r>
              <a:rPr lang="en-GB" dirty="0"/>
              <a:t> 100 ..</a:t>
            </a:r>
          </a:p>
          <a:p>
            <a:endParaRPr lang="en-GB" dirty="0"/>
          </a:p>
          <a:p>
            <a:r>
              <a:rPr lang="en-GB" dirty="0" err="1"/>
              <a:t>set_load</a:t>
            </a:r>
            <a:r>
              <a:rPr lang="en-GB" dirty="0"/>
              <a:t> -</a:t>
            </a:r>
            <a:r>
              <a:rPr lang="en-GB" dirty="0" err="1"/>
              <a:t>pin_load</a:t>
            </a:r>
            <a:r>
              <a:rPr lang="en-GB" dirty="0"/>
              <a:t> 0.15 [</a:t>
            </a:r>
            <a:r>
              <a:rPr lang="en-GB" dirty="0" err="1"/>
              <a:t>all_outputs</a:t>
            </a:r>
            <a:r>
              <a:rPr lang="en-GB" dirty="0"/>
              <a:t>] #15pf load on outputs </a:t>
            </a:r>
          </a:p>
          <a:p>
            <a:endParaRPr lang="en-GB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139952" y="4437112"/>
            <a:ext cx="720080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070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rtl="0" eaLnBrk="1" fontAlgn="base" hangingPunct="1"/>
            <a:r>
              <a:rPr lang="en-GB" sz="2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TC: Clock Definition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198563"/>
            <a:ext cx="8356600" cy="3022525"/>
          </a:xfrm>
        </p:spPr>
        <p:txBody>
          <a:bodyPr>
            <a:normAutofit lnSpcReduction="10000"/>
          </a:bodyPr>
          <a:lstStyle/>
          <a:p>
            <a:pPr rtl="0" eaLnBrk="1" fontAlgn="base" hangingPunct="1"/>
            <a:r>
              <a:rPr lang="en-GB" sz="2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Specification:</a:t>
            </a:r>
          </a:p>
          <a:p>
            <a:pPr lvl="1"/>
            <a:r>
              <a:rPr lang="en-GB" sz="1600" dirty="0" smtClean="0">
                <a:ea typeface="+mn-ea"/>
                <a:cs typeface="+mn-cs"/>
              </a:rPr>
              <a:t>Name of the clock</a:t>
            </a:r>
          </a:p>
          <a:p>
            <a:pPr lvl="1"/>
            <a:r>
              <a:rPr lang="en-GB" sz="16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Period/Waveform</a:t>
            </a:r>
          </a:p>
          <a:p>
            <a:pPr lvl="1"/>
            <a:r>
              <a:rPr lang="en-GB" sz="1600" dirty="0" smtClean="0">
                <a:ea typeface="+mn-ea"/>
                <a:cs typeface="+mn-cs"/>
              </a:rPr>
              <a:t>Start point: Typically the top level input (called port)</a:t>
            </a:r>
            <a:endParaRPr lang="en-GB" sz="16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ase" hangingPunct="1"/>
            <a:r>
              <a:rPr lang="en-GB" sz="2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Uncertainty: Simpl</a:t>
            </a:r>
            <a:r>
              <a:rPr lang="en-GB" dirty="0" smtClean="0"/>
              <a:t>y </a:t>
            </a:r>
            <a:r>
              <a:rPr lang="en-GB" sz="20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Overconstraining</a:t>
            </a:r>
            <a:r>
              <a:rPr lang="en-GB" sz="2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to cover unknown wire delay and physical placement information</a:t>
            </a:r>
          </a:p>
          <a:p>
            <a:pPr lvl="1"/>
            <a:r>
              <a:rPr lang="en-GB" dirty="0" smtClean="0">
                <a:ea typeface="+mn-ea"/>
                <a:cs typeface="+mn-cs"/>
              </a:rPr>
              <a:t>Will be reduced the closer the design gets to its final stage, extraction takes over then.</a:t>
            </a:r>
          </a:p>
          <a:p>
            <a:r>
              <a:rPr lang="en-GB" sz="2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named created clock is called a </a:t>
            </a:r>
            <a:r>
              <a:rPr lang="en-GB" sz="2000" b="1" u="sng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Clock Domain</a:t>
            </a:r>
          </a:p>
          <a:p>
            <a:pPr rtl="0" eaLnBrk="1" fontAlgn="base" hangingPunct="1"/>
            <a:r>
              <a:rPr lang="en-GB" sz="2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Later in Place and route: A Clock</a:t>
            </a:r>
            <a:r>
              <a:rPr lang="en-GB" sz="20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tree will be created </a:t>
            </a:r>
            <a:endParaRPr lang="en-GB" dirty="0" smtClean="0">
              <a:effectLst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11560" y="4220199"/>
            <a:ext cx="1069524" cy="1461939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module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top (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3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input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B00040"/>
                </a:solidFill>
                <a:effectLst/>
                <a:latin typeface="Arial Unicode MS" panose="020B0604020202020204" pitchFamily="34" charset="-128"/>
              </a:rPr>
              <a:t>wire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clk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4 );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5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6 ....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7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8 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endmodule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11960" y="4815373"/>
            <a:ext cx="4119544" cy="73866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GB" sz="1400" dirty="0" err="1"/>
              <a:t>create_clock</a:t>
            </a:r>
            <a:r>
              <a:rPr lang="en-GB" sz="1400" dirty="0"/>
              <a:t> -name </a:t>
            </a:r>
            <a:r>
              <a:rPr lang="en-GB" sz="1400" b="1" dirty="0" err="1"/>
              <a:t>clk</a:t>
            </a:r>
            <a:r>
              <a:rPr lang="en-GB" sz="1400" dirty="0"/>
              <a:t> -period </a:t>
            </a:r>
            <a:r>
              <a:rPr lang="en-GB" sz="1400" b="1" dirty="0"/>
              <a:t>1.3</a:t>
            </a:r>
            <a:r>
              <a:rPr lang="en-GB" sz="1400" dirty="0"/>
              <a:t> [</a:t>
            </a:r>
            <a:r>
              <a:rPr lang="en-GB" sz="1400" dirty="0" err="1"/>
              <a:t>get_port</a:t>
            </a:r>
            <a:r>
              <a:rPr lang="en-GB" sz="1400" dirty="0"/>
              <a:t>  </a:t>
            </a:r>
            <a:r>
              <a:rPr lang="en-GB" sz="1400" dirty="0" err="1"/>
              <a:t>clk</a:t>
            </a:r>
            <a:r>
              <a:rPr lang="en-GB" sz="1400" dirty="0" smtClean="0"/>
              <a:t>]</a:t>
            </a:r>
          </a:p>
          <a:p>
            <a:r>
              <a:rPr lang="en-GB" sz="1400" dirty="0" err="1"/>
              <a:t>set_clock_uncertainty</a:t>
            </a:r>
            <a:r>
              <a:rPr lang="en-GB" sz="1400" dirty="0"/>
              <a:t> </a:t>
            </a:r>
            <a:r>
              <a:rPr lang="en-GB" sz="1400" b="1" dirty="0"/>
              <a:t>150</a:t>
            </a:r>
            <a:r>
              <a:rPr lang="en-GB" sz="1400" dirty="0"/>
              <a:t> -setup </a:t>
            </a:r>
            <a:r>
              <a:rPr lang="en-GB" sz="1400" b="1" dirty="0" err="1"/>
              <a:t>clk</a:t>
            </a:r>
            <a:r>
              <a:rPr lang="en-GB" sz="1400" dirty="0"/>
              <a:t> </a:t>
            </a:r>
            <a:r>
              <a:rPr lang="en-GB" sz="1400" dirty="0" err="1" smtClean="0"/>
              <a:t>set_clock_uncertainty</a:t>
            </a:r>
            <a:r>
              <a:rPr lang="en-GB" sz="1400" dirty="0" smtClean="0"/>
              <a:t> </a:t>
            </a:r>
            <a:r>
              <a:rPr lang="en-GB" sz="1400" b="1" dirty="0"/>
              <a:t>50</a:t>
            </a:r>
            <a:r>
              <a:rPr lang="en-GB" sz="1400" dirty="0"/>
              <a:t>  -hold  </a:t>
            </a:r>
            <a:r>
              <a:rPr lang="en-GB" sz="1400" b="1" dirty="0" err="1" smtClean="0"/>
              <a:t>clk</a:t>
            </a:r>
            <a:endParaRPr lang="en-GB" sz="1400" b="1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619672" y="4581128"/>
            <a:ext cx="936104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593740" y="4402033"/>
            <a:ext cx="1224136" cy="278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clk</a:t>
            </a:r>
            <a:r>
              <a:rPr lang="en-GB" dirty="0" smtClean="0"/>
              <a:t> port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327516" y="4256385"/>
            <a:ext cx="1944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 smtClean="0"/>
              <a:t>Name is arbitrary</a:t>
            </a:r>
            <a:endParaRPr lang="en-GB" sz="16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6795968" y="4259618"/>
            <a:ext cx="1944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 smtClean="0"/>
              <a:t>In ns per default</a:t>
            </a:r>
            <a:endParaRPr lang="en-GB" sz="1600" i="1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7008180" y="4625717"/>
            <a:ext cx="516148" cy="2434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457671" y="4625717"/>
            <a:ext cx="467377" cy="2367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932040" y="5845085"/>
            <a:ext cx="31114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 smtClean="0"/>
              <a:t>Just remove time from period</a:t>
            </a:r>
            <a:endParaRPr lang="en-GB" sz="1600" i="1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6271732" y="5445224"/>
            <a:ext cx="16986" cy="44741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15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Multi-Mode</a:t>
            </a:r>
            <a:r>
              <a:rPr lang="en-GB" baseline="0" dirty="0" smtClean="0"/>
              <a:t> Multi Corner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198563"/>
            <a:ext cx="8356600" cy="3742605"/>
          </a:xfrm>
        </p:spPr>
        <p:txBody>
          <a:bodyPr/>
          <a:lstStyle/>
          <a:p>
            <a:r>
              <a:rPr lang="en-GB" dirty="0" smtClean="0"/>
              <a:t>The may be different constraints, like clock period depending on the mode of operation:</a:t>
            </a:r>
          </a:p>
          <a:p>
            <a:pPr lvl="1"/>
            <a:r>
              <a:rPr lang="en-GB" dirty="0" smtClean="0"/>
              <a:t>Test Mode: Clock fed trough a different “slow” input, main clock not active</a:t>
            </a:r>
          </a:p>
          <a:p>
            <a:pPr lvl="1"/>
            <a:r>
              <a:rPr lang="en-GB" dirty="0" smtClean="0"/>
              <a:t>Run Mode: Only main clock active</a:t>
            </a:r>
          </a:p>
          <a:p>
            <a:r>
              <a:rPr lang="en-GB" dirty="0" smtClean="0"/>
              <a:t>One cannot create two clock domains driving the same logic</a:t>
            </a:r>
          </a:p>
          <a:p>
            <a:r>
              <a:rPr lang="en-GB" dirty="0" smtClean="0"/>
              <a:t>Create two modes, which are analysed separately</a:t>
            </a:r>
          </a:p>
          <a:p>
            <a:r>
              <a:rPr lang="en-GB" dirty="0" smtClean="0"/>
              <a:t>Corners: Temperature and Voltage combinations</a:t>
            </a:r>
            <a:endParaRPr lang="en-GB" baseline="0" dirty="0" smtClean="0"/>
          </a:p>
          <a:p>
            <a:r>
              <a:rPr lang="en-GB" baseline="0" dirty="0" smtClean="0"/>
              <a:t>Synthesis: Only</a:t>
            </a:r>
            <a:r>
              <a:rPr lang="en-GB" dirty="0" smtClean="0"/>
              <a:t> check modes</a:t>
            </a:r>
          </a:p>
          <a:p>
            <a:r>
              <a:rPr lang="en-GB" dirty="0" smtClean="0"/>
              <a:t>Place and route: perform extraction and analysis on all corners and modes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897542" y="4633891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u="sng" dirty="0" err="1" smtClean="0"/>
              <a:t>nT</a:t>
            </a:r>
            <a:r>
              <a:rPr lang="en-GB" sz="2000" u="sng" dirty="0" smtClean="0"/>
              <a:t> x </a:t>
            </a:r>
            <a:r>
              <a:rPr lang="en-GB" sz="2000" u="sng" dirty="0" err="1" smtClean="0"/>
              <a:t>nV</a:t>
            </a:r>
            <a:r>
              <a:rPr lang="en-GB" sz="2000" u="sng" dirty="0" smtClean="0"/>
              <a:t> x </a:t>
            </a:r>
            <a:r>
              <a:rPr lang="en-GB" sz="2000" u="sng" dirty="0" err="1" smtClean="0"/>
              <a:t>nM</a:t>
            </a:r>
            <a:r>
              <a:rPr lang="en-GB" sz="2000" u="sng" dirty="0" smtClean="0"/>
              <a:t> = many corners</a:t>
            </a:r>
            <a:endParaRPr lang="en-GB" sz="2000" u="sng" dirty="0"/>
          </a:p>
        </p:txBody>
      </p:sp>
      <p:sp>
        <p:nvSpPr>
          <p:cNvPr id="6" name="Right Arrow 5"/>
          <p:cNvSpPr/>
          <p:nvPr/>
        </p:nvSpPr>
        <p:spPr>
          <a:xfrm rot="5400000">
            <a:off x="4281587" y="5210676"/>
            <a:ext cx="577651" cy="3266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691680" y="5805264"/>
            <a:ext cx="6696744" cy="36933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Limit to the </a:t>
            </a:r>
            <a:r>
              <a:rPr lang="en-GB" dirty="0" err="1" smtClean="0"/>
              <a:t>relevants</a:t>
            </a:r>
            <a:r>
              <a:rPr lang="en-GB" dirty="0" smtClean="0"/>
              <a:t>: will my ASIC be in a -40° environment?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221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261767" y="2852936"/>
            <a:ext cx="4635019" cy="23580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rtl="0" eaLnBrk="1" fontAlgn="base" hangingPunct="1"/>
            <a:r>
              <a:rPr lang="en-GB" sz="2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I/O constraints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198562"/>
            <a:ext cx="8356600" cy="1546993"/>
          </a:xfrm>
        </p:spPr>
        <p:txBody>
          <a:bodyPr>
            <a:normAutofit fontScale="92500" lnSpcReduction="20000"/>
          </a:bodyPr>
          <a:lstStyle/>
          <a:p>
            <a:pPr rtl="0" eaLnBrk="1" fontAlgn="base" hangingPunct="1"/>
            <a:r>
              <a:rPr lang="en-GB" dirty="0" smtClean="0">
                <a:effectLst/>
              </a:rPr>
              <a:t>Input and Output Delay for the outside world</a:t>
            </a:r>
          </a:p>
          <a:p>
            <a:pPr lvl="1"/>
            <a:r>
              <a:rPr lang="fr-FR" dirty="0" smtClean="0"/>
              <a:t>Input: 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does</a:t>
            </a:r>
            <a:r>
              <a:rPr lang="fr-FR" dirty="0" smtClean="0"/>
              <a:t> the input arrive </a:t>
            </a:r>
            <a:r>
              <a:rPr lang="fr-FR" dirty="0" err="1" smtClean="0"/>
              <a:t>after</a:t>
            </a:r>
            <a:r>
              <a:rPr lang="fr-FR" dirty="0" smtClean="0"/>
              <a:t> the </a:t>
            </a:r>
            <a:r>
              <a:rPr lang="fr-FR" dirty="0" err="1" smtClean="0"/>
              <a:t>clock</a:t>
            </a:r>
            <a:r>
              <a:rPr lang="fr-FR" dirty="0" smtClean="0"/>
              <a:t> (setup time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unknown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>
                <a:effectLst/>
              </a:rPr>
              <a:t>Output: </a:t>
            </a:r>
          </a:p>
          <a:p>
            <a:pPr lvl="2"/>
            <a:r>
              <a:rPr lang="fr-FR" dirty="0" smtClean="0"/>
              <a:t>How Much time </a:t>
            </a:r>
            <a:r>
              <a:rPr lang="fr-FR" dirty="0" err="1" smtClean="0"/>
              <a:t>is</a:t>
            </a:r>
            <a:r>
              <a:rPr lang="fr-FR" dirty="0" smtClean="0"/>
              <a:t>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spared</a:t>
            </a:r>
            <a:r>
              <a:rPr lang="fr-FR" dirty="0" smtClean="0"/>
              <a:t> for the </a:t>
            </a:r>
            <a:r>
              <a:rPr lang="fr-FR" dirty="0" err="1" smtClean="0"/>
              <a:t>outside</a:t>
            </a:r>
            <a:endParaRPr lang="fr-FR" dirty="0"/>
          </a:p>
          <a:p>
            <a:pPr lvl="2"/>
            <a:r>
              <a:rPr lang="fr-FR" dirty="0" smtClean="0"/>
              <a:t>How </a:t>
            </a:r>
            <a:r>
              <a:rPr lang="fr-FR" dirty="0" err="1" smtClean="0"/>
              <a:t>much</a:t>
            </a:r>
            <a:r>
              <a:rPr lang="fr-FR" dirty="0" smtClean="0"/>
              <a:t> capacitance do </a:t>
            </a:r>
            <a:r>
              <a:rPr lang="fr-FR" dirty="0" err="1" smtClean="0"/>
              <a:t>we</a:t>
            </a:r>
            <a:r>
              <a:rPr lang="fr-FR" dirty="0" smtClean="0"/>
              <a:t> have to drive</a:t>
            </a:r>
            <a:endParaRPr lang="en-GB" dirty="0" smtClean="0">
              <a:effectLst/>
            </a:endParaRPr>
          </a:p>
          <a:p>
            <a:pPr rtl="0" eaLnBrk="1" fontAlgn="base" hangingPunct="1"/>
            <a:r>
              <a:rPr lang="en-GB" dirty="0" smtClean="0">
                <a:effectLst/>
              </a:rPr>
              <a:t>Example from counter: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172825" y="3879403"/>
            <a:ext cx="1484110" cy="1043515"/>
            <a:chOff x="1208088" y="1335088"/>
            <a:chExt cx="1625600" cy="114300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639888" y="1335088"/>
              <a:ext cx="762000" cy="1143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auto">
            <a:xfrm>
              <a:off x="1208088" y="15255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1220788" y="21859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2401888" y="15636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>
              <a:off x="1633538" y="2112963"/>
              <a:ext cx="133350" cy="85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 flipV="1">
              <a:off x="1636713" y="2189163"/>
              <a:ext cx="125412" cy="904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90" y="3499925"/>
            <a:ext cx="1282674" cy="1125399"/>
          </a:xfrm>
          <a:prstGeom prst="rect">
            <a:avLst/>
          </a:prstGeom>
        </p:spPr>
      </p:pic>
      <p:cxnSp>
        <p:nvCxnSpPr>
          <p:cNvPr id="12" name="Straight Connector 11"/>
          <p:cNvCxnSpPr>
            <a:stCxn id="11" idx="3"/>
          </p:cNvCxnSpPr>
          <p:nvPr/>
        </p:nvCxnSpPr>
        <p:spPr>
          <a:xfrm flipV="1">
            <a:off x="1476464" y="4056560"/>
            <a:ext cx="1747914" cy="6065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00242" y="362055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hold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2153087" y="3954191"/>
            <a:ext cx="217359" cy="209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6410920" y="3591919"/>
            <a:ext cx="1080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overflow</a:t>
            </a:r>
            <a:endParaRPr lang="en-GB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045" y="3532758"/>
            <a:ext cx="1282674" cy="112539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4944" y="3620558"/>
            <a:ext cx="1282674" cy="1125399"/>
          </a:xfrm>
          <a:prstGeom prst="rect">
            <a:avLst/>
          </a:prstGeom>
        </p:spPr>
      </p:pic>
      <p:grpSp>
        <p:nvGrpSpPr>
          <p:cNvPr id="21" name="Group 20"/>
          <p:cNvGrpSpPr/>
          <p:nvPr/>
        </p:nvGrpSpPr>
        <p:grpSpPr>
          <a:xfrm>
            <a:off x="5274648" y="3879402"/>
            <a:ext cx="1484110" cy="1043515"/>
            <a:chOff x="1208088" y="1335088"/>
            <a:chExt cx="1625600" cy="1143000"/>
          </a:xfrm>
        </p:grpSpPr>
        <p:sp>
          <p:nvSpPr>
            <p:cNvPr id="22" name="Rectangle 3"/>
            <p:cNvSpPr>
              <a:spLocks noChangeArrowheads="1"/>
            </p:cNvSpPr>
            <p:nvPr/>
          </p:nvSpPr>
          <p:spPr bwMode="auto">
            <a:xfrm>
              <a:off x="1639888" y="1335088"/>
              <a:ext cx="762000" cy="1143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23" name="Line 4"/>
            <p:cNvSpPr>
              <a:spLocks noChangeShapeType="1"/>
            </p:cNvSpPr>
            <p:nvPr/>
          </p:nvSpPr>
          <p:spPr bwMode="auto">
            <a:xfrm>
              <a:off x="1208088" y="15255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24" name="Line 5"/>
            <p:cNvSpPr>
              <a:spLocks noChangeShapeType="1"/>
            </p:cNvSpPr>
            <p:nvPr/>
          </p:nvSpPr>
          <p:spPr bwMode="auto">
            <a:xfrm>
              <a:off x="1220788" y="21859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25" name="Line 6"/>
            <p:cNvSpPr>
              <a:spLocks noChangeShapeType="1"/>
            </p:cNvSpPr>
            <p:nvPr/>
          </p:nvSpPr>
          <p:spPr bwMode="auto">
            <a:xfrm>
              <a:off x="2401888" y="15636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26" name="Line 10"/>
            <p:cNvSpPr>
              <a:spLocks noChangeShapeType="1"/>
            </p:cNvSpPr>
            <p:nvPr/>
          </p:nvSpPr>
          <p:spPr bwMode="auto">
            <a:xfrm>
              <a:off x="1633538" y="2112963"/>
              <a:ext cx="133350" cy="85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27" name="Line 11"/>
            <p:cNvSpPr>
              <a:spLocks noChangeShapeType="1"/>
            </p:cNvSpPr>
            <p:nvPr/>
          </p:nvSpPr>
          <p:spPr bwMode="auto">
            <a:xfrm flipV="1">
              <a:off x="1636713" y="2189163"/>
              <a:ext cx="125412" cy="904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</p:grpSp>
      <p:cxnSp>
        <p:nvCxnSpPr>
          <p:cNvPr id="28" name="Straight Connector 27"/>
          <p:cNvCxnSpPr/>
          <p:nvPr/>
        </p:nvCxnSpPr>
        <p:spPr>
          <a:xfrm>
            <a:off x="6716766" y="4671701"/>
            <a:ext cx="36004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716766" y="4743709"/>
            <a:ext cx="36004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6896786" y="4743709"/>
            <a:ext cx="0" cy="231206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6896786" y="4182827"/>
            <a:ext cx="0" cy="488874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131292" y="4669743"/>
            <a:ext cx="36004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131292" y="4741751"/>
            <a:ext cx="36004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7311312" y="4741751"/>
            <a:ext cx="0" cy="231206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7311312" y="4180869"/>
            <a:ext cx="0" cy="488874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endCxn id="19" idx="1"/>
          </p:cNvCxnSpPr>
          <p:nvPr/>
        </p:nvCxnSpPr>
        <p:spPr>
          <a:xfrm>
            <a:off x="6669442" y="4092311"/>
            <a:ext cx="782603" cy="3147"/>
          </a:xfrm>
          <a:prstGeom prst="line">
            <a:avLst/>
          </a:prstGeom>
          <a:ln w="28575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315464" y="5562534"/>
            <a:ext cx="1941557" cy="369332"/>
          </a:xfrm>
          <a:prstGeom prst="rect">
            <a:avLst/>
          </a:prstGeom>
          <a:solidFill>
            <a:srgbClr val="FFFF99"/>
          </a:solidFill>
        </p:spPr>
        <p:txBody>
          <a:bodyPr wrap="none">
            <a:spAutoFit/>
          </a:bodyPr>
          <a:lstStyle/>
          <a:p>
            <a:r>
              <a:rPr lang="en-GB" dirty="0" err="1" smtClean="0"/>
              <a:t>set_output_delay</a:t>
            </a:r>
            <a:endParaRPr lang="en-GB" dirty="0"/>
          </a:p>
        </p:txBody>
      </p:sp>
      <p:sp>
        <p:nvSpPr>
          <p:cNvPr id="39" name="Rectangle 38"/>
          <p:cNvSpPr/>
          <p:nvPr/>
        </p:nvSpPr>
        <p:spPr>
          <a:xfrm>
            <a:off x="6716766" y="5562534"/>
            <a:ext cx="2069797" cy="369332"/>
          </a:xfrm>
          <a:prstGeom prst="rect">
            <a:avLst/>
          </a:prstGeom>
          <a:solidFill>
            <a:srgbClr val="FFFF99"/>
          </a:solidFill>
        </p:spPr>
        <p:txBody>
          <a:bodyPr wrap="none">
            <a:spAutoFit/>
          </a:bodyPr>
          <a:lstStyle/>
          <a:p>
            <a:r>
              <a:rPr lang="en-GB" dirty="0" err="1"/>
              <a:t>set_load</a:t>
            </a:r>
            <a:r>
              <a:rPr lang="en-GB" dirty="0"/>
              <a:t> -</a:t>
            </a:r>
            <a:r>
              <a:rPr lang="en-GB" dirty="0" err="1"/>
              <a:t>pin_load</a:t>
            </a:r>
            <a:endParaRPr lang="en-GB" dirty="0"/>
          </a:p>
        </p:txBody>
      </p:sp>
      <p:sp>
        <p:nvSpPr>
          <p:cNvPr id="40" name="Rectangle 39"/>
          <p:cNvSpPr/>
          <p:nvPr/>
        </p:nvSpPr>
        <p:spPr>
          <a:xfrm>
            <a:off x="2042066" y="5578840"/>
            <a:ext cx="1800493" cy="369332"/>
          </a:xfrm>
          <a:prstGeom prst="rect">
            <a:avLst/>
          </a:prstGeom>
          <a:solidFill>
            <a:srgbClr val="FFFF99"/>
          </a:solidFill>
        </p:spPr>
        <p:txBody>
          <a:bodyPr wrap="none">
            <a:spAutoFit/>
          </a:bodyPr>
          <a:lstStyle/>
          <a:p>
            <a:r>
              <a:rPr lang="en-GB" dirty="0" err="1"/>
              <a:t>set_input_delay</a:t>
            </a:r>
            <a:endParaRPr lang="en-GB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2432290" y="4230122"/>
            <a:ext cx="627542" cy="359450"/>
          </a:xfrm>
          <a:prstGeom prst="curvedConnector3">
            <a:avLst>
              <a:gd name="adj1" fmla="val 4264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2746061" y="4628704"/>
            <a:ext cx="178955" cy="8457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5796030" y="4194193"/>
            <a:ext cx="830037" cy="13271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7130653" y="4857355"/>
            <a:ext cx="467810" cy="6196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788107" y="3993576"/>
            <a:ext cx="217359" cy="209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79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rtl="0" eaLnBrk="1" fontAlgn="base" hangingPunct="1"/>
            <a:r>
              <a:rPr lang="en-GB" sz="2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False</a:t>
            </a:r>
            <a:r>
              <a:rPr lang="en-GB" sz="20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Paths: Non timed wires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eaLnBrk="1" fontAlgn="base" hangingPunct="1"/>
            <a:r>
              <a:rPr lang="en-GB" dirty="0" smtClean="0">
                <a:effectLst/>
              </a:rPr>
              <a:t>Some Special Paths can be ignored</a:t>
            </a:r>
          </a:p>
          <a:p>
            <a:pPr lvl="1"/>
            <a:r>
              <a:rPr lang="en-GB" dirty="0" smtClean="0"/>
              <a:t>Configuration Lines if asserted during total inactivity (like reset)</a:t>
            </a:r>
          </a:p>
          <a:p>
            <a:pPr lvl="1"/>
            <a:r>
              <a:rPr lang="en-GB" dirty="0" smtClean="0"/>
              <a:t>Asynchronous Reset: Reset usually asserted for a long time, so don’t need to be timed</a:t>
            </a:r>
          </a:p>
          <a:p>
            <a:pPr lvl="1"/>
            <a:r>
              <a:rPr lang="en-GB" dirty="0" smtClean="0">
                <a:effectLst/>
              </a:rPr>
              <a:t>Wires not relevant to the mode of operation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90525" y="3630503"/>
            <a:ext cx="4104456" cy="2246769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always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@(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posedge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clk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or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400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posedge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res_n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)</a:t>
            </a:r>
            <a:r>
              <a:rPr kumimoji="0" lang="en-US" alt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begin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    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if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(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rst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)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begin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3     </a:t>
            </a: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408080"/>
                </a:solidFill>
                <a:effectLst/>
                <a:latin typeface="Arial Unicode MS" panose="020B0604020202020204" pitchFamily="34" charset="-128"/>
              </a:rPr>
              <a:t>// reset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4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5    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end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6    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else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begin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7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8    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end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9 </a:t>
            </a: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end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91880" y="5214679"/>
            <a:ext cx="4392488" cy="36933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GB" dirty="0" err="1"/>
              <a:t>set_false_path</a:t>
            </a:r>
            <a:r>
              <a:rPr lang="en-GB" dirty="0"/>
              <a:t> -through [</a:t>
            </a:r>
            <a:r>
              <a:rPr lang="en-GB" dirty="0" err="1"/>
              <a:t>get_port</a:t>
            </a:r>
            <a:r>
              <a:rPr lang="en-GB" dirty="0"/>
              <a:t>  </a:t>
            </a:r>
            <a:r>
              <a:rPr lang="en-GB" dirty="0" err="1" smtClean="0"/>
              <a:t>res_n</a:t>
            </a:r>
            <a:r>
              <a:rPr lang="en-GB" dirty="0" smtClean="0"/>
              <a:t>]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3635896" y="4134559"/>
            <a:ext cx="3528392" cy="115212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552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rtl="0" eaLnBrk="1" fontAlgn="base" hangingPunct="1"/>
            <a:r>
              <a:rPr lang="en-GB" sz="20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Multi Cycle: timing relaxing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14325" lvl="1">
              <a:buBlip>
                <a:blip r:embed="rId2"/>
              </a:buBlip>
            </a:pPr>
            <a:r>
              <a:rPr lang="en-GB" dirty="0" smtClean="0">
                <a:effectLst/>
              </a:rPr>
              <a:t>Some paths can take more time, like c</a:t>
            </a:r>
            <a:r>
              <a:rPr lang="en-GB" dirty="0" smtClean="0"/>
              <a:t>onfiguration </a:t>
            </a:r>
            <a:r>
              <a:rPr lang="en-GB" dirty="0"/>
              <a:t>Lines barely changing, or changing when design is inactive </a:t>
            </a:r>
            <a:r>
              <a:rPr lang="en-GB" dirty="0" smtClean="0"/>
              <a:t>anyway</a:t>
            </a:r>
          </a:p>
          <a:p>
            <a:pPr marL="314325" lvl="1">
              <a:buBlip>
                <a:blip r:embed="rId2"/>
              </a:buBlip>
            </a:pPr>
            <a:r>
              <a:rPr lang="en-GB" dirty="0" smtClean="0"/>
              <a:t>They have to be timed anyways to respect setup and hold time</a:t>
            </a:r>
            <a:endParaRPr lang="en-GB" dirty="0"/>
          </a:p>
          <a:p>
            <a:pPr rtl="0" eaLnBrk="1" fontAlgn="base" hangingPunct="1"/>
            <a:endParaRPr lang="en-GB" dirty="0" smtClean="0"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2564904"/>
            <a:ext cx="5258171" cy="36933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GB" dirty="0" err="1"/>
              <a:t>set_multicycle_path</a:t>
            </a:r>
            <a:r>
              <a:rPr lang="en-GB" dirty="0"/>
              <a:t> </a:t>
            </a:r>
            <a:r>
              <a:rPr lang="en-GB" dirty="0" smtClean="0"/>
              <a:t>time -setup </a:t>
            </a:r>
            <a:r>
              <a:rPr lang="en-GB" dirty="0"/>
              <a:t>-through </a:t>
            </a:r>
            <a:r>
              <a:rPr lang="en-GB" dirty="0" smtClean="0"/>
              <a:t>net</a:t>
            </a:r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2402894" y="4077071"/>
            <a:ext cx="1484110" cy="1043515"/>
            <a:chOff x="1208088" y="1335088"/>
            <a:chExt cx="1625600" cy="1143000"/>
          </a:xfrm>
        </p:grpSpPr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1639888" y="1335088"/>
              <a:ext cx="762000" cy="1143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auto">
            <a:xfrm>
              <a:off x="1208088" y="15255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1220788" y="21859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2401888" y="15636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1633538" y="2112963"/>
              <a:ext cx="133350" cy="85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 flipV="1">
              <a:off x="1636713" y="2189163"/>
              <a:ext cx="125412" cy="904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9903" y="3818227"/>
            <a:ext cx="1282674" cy="1125399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5139980" y="4077071"/>
            <a:ext cx="1484110" cy="1043515"/>
            <a:chOff x="1208088" y="1335088"/>
            <a:chExt cx="1625600" cy="1143000"/>
          </a:xfrm>
        </p:grpSpPr>
        <p:sp>
          <p:nvSpPr>
            <p:cNvPr id="14" name="Rectangle 3"/>
            <p:cNvSpPr>
              <a:spLocks noChangeArrowheads="1"/>
            </p:cNvSpPr>
            <p:nvPr/>
          </p:nvSpPr>
          <p:spPr bwMode="auto">
            <a:xfrm>
              <a:off x="1639888" y="1335088"/>
              <a:ext cx="762000" cy="1143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15" name="Line 4"/>
            <p:cNvSpPr>
              <a:spLocks noChangeShapeType="1"/>
            </p:cNvSpPr>
            <p:nvPr/>
          </p:nvSpPr>
          <p:spPr bwMode="auto">
            <a:xfrm>
              <a:off x="1208088" y="15255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16" name="Line 5"/>
            <p:cNvSpPr>
              <a:spLocks noChangeShapeType="1"/>
            </p:cNvSpPr>
            <p:nvPr/>
          </p:nvSpPr>
          <p:spPr bwMode="auto">
            <a:xfrm>
              <a:off x="1220788" y="21859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17" name="Line 6"/>
            <p:cNvSpPr>
              <a:spLocks noChangeShapeType="1"/>
            </p:cNvSpPr>
            <p:nvPr/>
          </p:nvSpPr>
          <p:spPr bwMode="auto">
            <a:xfrm>
              <a:off x="2401888" y="15636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18" name="Line 10"/>
            <p:cNvSpPr>
              <a:spLocks noChangeShapeType="1"/>
            </p:cNvSpPr>
            <p:nvPr/>
          </p:nvSpPr>
          <p:spPr bwMode="auto">
            <a:xfrm>
              <a:off x="1633538" y="2112963"/>
              <a:ext cx="133350" cy="85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19" name="Line 11"/>
            <p:cNvSpPr>
              <a:spLocks noChangeShapeType="1"/>
            </p:cNvSpPr>
            <p:nvPr/>
          </p:nvSpPr>
          <p:spPr bwMode="auto">
            <a:xfrm flipV="1">
              <a:off x="1636713" y="2189163"/>
              <a:ext cx="125412" cy="904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</p:grpSp>
      <p:cxnSp>
        <p:nvCxnSpPr>
          <p:cNvPr id="21" name="Straight Arrow Connector 20"/>
          <p:cNvCxnSpPr/>
          <p:nvPr/>
        </p:nvCxnSpPr>
        <p:spPr>
          <a:xfrm>
            <a:off x="4608433" y="2983896"/>
            <a:ext cx="686624" cy="10931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337088" y="3120033"/>
            <a:ext cx="1089893" cy="367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 cycles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5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rtl="0" eaLnBrk="1" fontAlgn="base" hangingPunct="1"/>
            <a:r>
              <a:rPr lang="en-GB" sz="2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Multiple</a:t>
            </a:r>
            <a:r>
              <a:rPr lang="en-GB" sz="20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Clock domains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eaLnBrk="1" fontAlgn="base" hangingPunct="1"/>
            <a:r>
              <a:rPr lang="en-GB" sz="2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Multiple Clocks can be defined in a design, there are then multiple clock domains</a:t>
            </a:r>
          </a:p>
          <a:p>
            <a:pPr rtl="0" eaLnBrk="1" fontAlgn="base" hangingPunct="1"/>
            <a:r>
              <a:rPr lang="en-GB" dirty="0" smtClean="0"/>
              <a:t>Some clocks are derived from each other, like divided clock</a:t>
            </a:r>
            <a:endParaRPr lang="en-GB" sz="20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GB" sz="18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-&gt; Generated</a:t>
            </a:r>
            <a:r>
              <a:rPr lang="en-GB" sz="18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Clocks</a:t>
            </a:r>
          </a:p>
          <a:p>
            <a:pPr lvl="1"/>
            <a:r>
              <a:rPr lang="en-GB" dirty="0" smtClean="0">
                <a:ea typeface="+mn-ea"/>
                <a:cs typeface="+mn-cs"/>
              </a:rPr>
              <a:t>Timing is respected between the clock domains</a:t>
            </a:r>
            <a:endParaRPr lang="en-GB" dirty="0" smtClean="0">
              <a:effectLst/>
            </a:endParaRPr>
          </a:p>
          <a:p>
            <a:pPr rtl="0" eaLnBrk="1" fontAlgn="base" hangingPunct="1"/>
            <a:r>
              <a:rPr lang="en-GB" sz="20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Separated clocks</a:t>
            </a:r>
            <a:r>
              <a:rPr lang="en-GB" sz="2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are uncorrelated, thus false paths are set between flip flops of different clock domains</a:t>
            </a:r>
            <a:endParaRPr lang="en-GB" dirty="0" smtClean="0"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5595" y="5660777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clk</a:t>
            </a:r>
            <a:endParaRPr lang="en-GB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08137" y="5876801"/>
            <a:ext cx="504056" cy="0"/>
          </a:xfrm>
          <a:prstGeom prst="straightConnector1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187624" y="5660777"/>
            <a:ext cx="86409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/ 4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600994" y="5692135"/>
            <a:ext cx="124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clk_div_4</a:t>
            </a:r>
            <a:endParaRPr lang="en-GB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120305" y="5876801"/>
            <a:ext cx="504056" cy="0"/>
          </a:xfrm>
          <a:prstGeom prst="straightConnector1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580112" y="5660777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clk1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7323140" y="566370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clk2</a:t>
            </a:r>
            <a:endParaRPr lang="en-GB" dirty="0"/>
          </a:p>
        </p:txBody>
      </p:sp>
      <p:grpSp>
        <p:nvGrpSpPr>
          <p:cNvPr id="13" name="Group 12"/>
          <p:cNvGrpSpPr/>
          <p:nvPr/>
        </p:nvGrpSpPr>
        <p:grpSpPr>
          <a:xfrm>
            <a:off x="6005590" y="4777141"/>
            <a:ext cx="806309" cy="566936"/>
            <a:chOff x="1208088" y="1335088"/>
            <a:chExt cx="1625600" cy="1143000"/>
          </a:xfrm>
        </p:grpSpPr>
        <p:sp>
          <p:nvSpPr>
            <p:cNvPr id="14" name="Rectangle 3"/>
            <p:cNvSpPr>
              <a:spLocks noChangeArrowheads="1"/>
            </p:cNvSpPr>
            <p:nvPr/>
          </p:nvSpPr>
          <p:spPr bwMode="auto">
            <a:xfrm>
              <a:off x="1639888" y="1335088"/>
              <a:ext cx="762000" cy="1143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15" name="Line 4"/>
            <p:cNvSpPr>
              <a:spLocks noChangeShapeType="1"/>
            </p:cNvSpPr>
            <p:nvPr/>
          </p:nvSpPr>
          <p:spPr bwMode="auto">
            <a:xfrm>
              <a:off x="1208088" y="15255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16" name="Line 5"/>
            <p:cNvSpPr>
              <a:spLocks noChangeShapeType="1"/>
            </p:cNvSpPr>
            <p:nvPr/>
          </p:nvSpPr>
          <p:spPr bwMode="auto">
            <a:xfrm>
              <a:off x="1220788" y="21859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17" name="Line 6"/>
            <p:cNvSpPr>
              <a:spLocks noChangeShapeType="1"/>
            </p:cNvSpPr>
            <p:nvPr/>
          </p:nvSpPr>
          <p:spPr bwMode="auto">
            <a:xfrm>
              <a:off x="2401888" y="15636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21" name="Line 10"/>
            <p:cNvSpPr>
              <a:spLocks noChangeShapeType="1"/>
            </p:cNvSpPr>
            <p:nvPr/>
          </p:nvSpPr>
          <p:spPr bwMode="auto">
            <a:xfrm>
              <a:off x="1633538" y="2112963"/>
              <a:ext cx="133350" cy="85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22" name="Line 11"/>
            <p:cNvSpPr>
              <a:spLocks noChangeShapeType="1"/>
            </p:cNvSpPr>
            <p:nvPr/>
          </p:nvSpPr>
          <p:spPr bwMode="auto">
            <a:xfrm flipV="1">
              <a:off x="1636713" y="2189163"/>
              <a:ext cx="125412" cy="904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7812360" y="4777141"/>
            <a:ext cx="806309" cy="566936"/>
            <a:chOff x="1208088" y="1335088"/>
            <a:chExt cx="1625600" cy="1143000"/>
          </a:xfrm>
        </p:grpSpPr>
        <p:sp>
          <p:nvSpPr>
            <p:cNvPr id="24" name="Rectangle 3"/>
            <p:cNvSpPr>
              <a:spLocks noChangeArrowheads="1"/>
            </p:cNvSpPr>
            <p:nvPr/>
          </p:nvSpPr>
          <p:spPr bwMode="auto">
            <a:xfrm>
              <a:off x="1639888" y="1335088"/>
              <a:ext cx="762000" cy="1143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25" name="Line 4"/>
            <p:cNvSpPr>
              <a:spLocks noChangeShapeType="1"/>
            </p:cNvSpPr>
            <p:nvPr/>
          </p:nvSpPr>
          <p:spPr bwMode="auto">
            <a:xfrm>
              <a:off x="1208088" y="15255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26" name="Line 5"/>
            <p:cNvSpPr>
              <a:spLocks noChangeShapeType="1"/>
            </p:cNvSpPr>
            <p:nvPr/>
          </p:nvSpPr>
          <p:spPr bwMode="auto">
            <a:xfrm>
              <a:off x="1220788" y="21859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27" name="Line 6"/>
            <p:cNvSpPr>
              <a:spLocks noChangeShapeType="1"/>
            </p:cNvSpPr>
            <p:nvPr/>
          </p:nvSpPr>
          <p:spPr bwMode="auto">
            <a:xfrm>
              <a:off x="2401888" y="15636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28" name="Line 10"/>
            <p:cNvSpPr>
              <a:spLocks noChangeShapeType="1"/>
            </p:cNvSpPr>
            <p:nvPr/>
          </p:nvSpPr>
          <p:spPr bwMode="auto">
            <a:xfrm>
              <a:off x="1633538" y="2112963"/>
              <a:ext cx="133350" cy="85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29" name="Line 11"/>
            <p:cNvSpPr>
              <a:spLocks noChangeShapeType="1"/>
            </p:cNvSpPr>
            <p:nvPr/>
          </p:nvSpPr>
          <p:spPr bwMode="auto">
            <a:xfrm flipV="1">
              <a:off x="1636713" y="2189163"/>
              <a:ext cx="125412" cy="904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</p:grpSp>
      <p:cxnSp>
        <p:nvCxnSpPr>
          <p:cNvPr id="31" name="Straight Connector 30"/>
          <p:cNvCxnSpPr/>
          <p:nvPr/>
        </p:nvCxnSpPr>
        <p:spPr>
          <a:xfrm flipV="1">
            <a:off x="6005590" y="5184232"/>
            <a:ext cx="0" cy="4615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7802912" y="5184232"/>
            <a:ext cx="0" cy="4615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&quot;No&quot; Symbol 32"/>
          <p:cNvSpPr/>
          <p:nvPr/>
        </p:nvSpPr>
        <p:spPr>
          <a:xfrm>
            <a:off x="7020272" y="4653136"/>
            <a:ext cx="504056" cy="509836"/>
          </a:xfrm>
          <a:prstGeom prst="noSmoking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700488" y="4834673"/>
            <a:ext cx="806309" cy="566936"/>
            <a:chOff x="1208088" y="1335088"/>
            <a:chExt cx="1625600" cy="1143000"/>
          </a:xfrm>
        </p:grpSpPr>
        <p:sp>
          <p:nvSpPr>
            <p:cNvPr id="35" name="Rectangle 3"/>
            <p:cNvSpPr>
              <a:spLocks noChangeArrowheads="1"/>
            </p:cNvSpPr>
            <p:nvPr/>
          </p:nvSpPr>
          <p:spPr bwMode="auto">
            <a:xfrm>
              <a:off x="1639888" y="1335088"/>
              <a:ext cx="762000" cy="1143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36" name="Line 4"/>
            <p:cNvSpPr>
              <a:spLocks noChangeShapeType="1"/>
            </p:cNvSpPr>
            <p:nvPr/>
          </p:nvSpPr>
          <p:spPr bwMode="auto">
            <a:xfrm>
              <a:off x="1208088" y="15255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37" name="Line 5"/>
            <p:cNvSpPr>
              <a:spLocks noChangeShapeType="1"/>
            </p:cNvSpPr>
            <p:nvPr/>
          </p:nvSpPr>
          <p:spPr bwMode="auto">
            <a:xfrm>
              <a:off x="1220788" y="21859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38" name="Line 6"/>
            <p:cNvSpPr>
              <a:spLocks noChangeShapeType="1"/>
            </p:cNvSpPr>
            <p:nvPr/>
          </p:nvSpPr>
          <p:spPr bwMode="auto">
            <a:xfrm>
              <a:off x="2401888" y="15636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39" name="Line 10"/>
            <p:cNvSpPr>
              <a:spLocks noChangeShapeType="1"/>
            </p:cNvSpPr>
            <p:nvPr/>
          </p:nvSpPr>
          <p:spPr bwMode="auto">
            <a:xfrm>
              <a:off x="1633538" y="2112963"/>
              <a:ext cx="133350" cy="85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40" name="Line 11"/>
            <p:cNvSpPr>
              <a:spLocks noChangeShapeType="1"/>
            </p:cNvSpPr>
            <p:nvPr/>
          </p:nvSpPr>
          <p:spPr bwMode="auto">
            <a:xfrm flipV="1">
              <a:off x="1636713" y="2189163"/>
              <a:ext cx="125412" cy="904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799684" y="4855618"/>
            <a:ext cx="806309" cy="566936"/>
            <a:chOff x="1208088" y="1335088"/>
            <a:chExt cx="1625600" cy="1143000"/>
          </a:xfrm>
        </p:grpSpPr>
        <p:sp>
          <p:nvSpPr>
            <p:cNvPr id="42" name="Rectangle 3"/>
            <p:cNvSpPr>
              <a:spLocks noChangeArrowheads="1"/>
            </p:cNvSpPr>
            <p:nvPr/>
          </p:nvSpPr>
          <p:spPr bwMode="auto">
            <a:xfrm>
              <a:off x="1639888" y="1335088"/>
              <a:ext cx="762000" cy="1143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43" name="Line 4"/>
            <p:cNvSpPr>
              <a:spLocks noChangeShapeType="1"/>
            </p:cNvSpPr>
            <p:nvPr/>
          </p:nvSpPr>
          <p:spPr bwMode="auto">
            <a:xfrm>
              <a:off x="1208088" y="15255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44" name="Line 5"/>
            <p:cNvSpPr>
              <a:spLocks noChangeShapeType="1"/>
            </p:cNvSpPr>
            <p:nvPr/>
          </p:nvSpPr>
          <p:spPr bwMode="auto">
            <a:xfrm>
              <a:off x="1220788" y="21859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45" name="Line 6"/>
            <p:cNvSpPr>
              <a:spLocks noChangeShapeType="1"/>
            </p:cNvSpPr>
            <p:nvPr/>
          </p:nvSpPr>
          <p:spPr bwMode="auto">
            <a:xfrm>
              <a:off x="2401888" y="1563688"/>
              <a:ext cx="431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46" name="Line 10"/>
            <p:cNvSpPr>
              <a:spLocks noChangeShapeType="1"/>
            </p:cNvSpPr>
            <p:nvPr/>
          </p:nvSpPr>
          <p:spPr bwMode="auto">
            <a:xfrm>
              <a:off x="1633538" y="2112963"/>
              <a:ext cx="133350" cy="857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  <p:sp>
          <p:nvSpPr>
            <p:cNvPr id="47" name="Line 11"/>
            <p:cNvSpPr>
              <a:spLocks noChangeShapeType="1"/>
            </p:cNvSpPr>
            <p:nvPr/>
          </p:nvSpPr>
          <p:spPr bwMode="auto">
            <a:xfrm flipV="1">
              <a:off x="1636713" y="2189163"/>
              <a:ext cx="125412" cy="904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 sz="1100"/>
            </a:p>
          </p:txBody>
        </p:sp>
      </p:grpSp>
      <p:cxnSp>
        <p:nvCxnSpPr>
          <p:cNvPr id="48" name="Straight Connector 47"/>
          <p:cNvCxnSpPr/>
          <p:nvPr/>
        </p:nvCxnSpPr>
        <p:spPr>
          <a:xfrm flipV="1">
            <a:off x="2257227" y="5277111"/>
            <a:ext cx="654342" cy="26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700488" y="5244577"/>
            <a:ext cx="0" cy="6322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 flipV="1">
            <a:off x="2257227" y="5256725"/>
            <a:ext cx="10517" cy="6200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254865" y="3927270"/>
            <a:ext cx="4317136" cy="52322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GB" sz="1400" b="1" dirty="0" err="1"/>
              <a:t>create_generated_clock</a:t>
            </a:r>
            <a:r>
              <a:rPr lang="en-GB" sz="1400" dirty="0"/>
              <a:t> </a:t>
            </a:r>
            <a:r>
              <a:rPr lang="en-GB" sz="1400" dirty="0" smtClean="0"/>
              <a:t>-</a:t>
            </a:r>
            <a:r>
              <a:rPr lang="en-GB" sz="1400" dirty="0" err="1" smtClean="0"/>
              <a:t>divide_by</a:t>
            </a:r>
            <a:r>
              <a:rPr lang="en-GB" sz="1400" dirty="0" smtClean="0"/>
              <a:t> 4 \</a:t>
            </a:r>
          </a:p>
          <a:p>
            <a:r>
              <a:rPr lang="en-GB" sz="1400" dirty="0"/>
              <a:t> </a:t>
            </a:r>
            <a:r>
              <a:rPr lang="en-GB" sz="1400" dirty="0" smtClean="0"/>
              <a:t>                                        –name clk_div_4 –from </a:t>
            </a:r>
            <a:r>
              <a:rPr lang="en-GB" sz="1400" dirty="0" err="1" smtClean="0"/>
              <a:t>clk</a:t>
            </a:r>
            <a:endParaRPr lang="en-GB" sz="1400" dirty="0"/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283" y="4661875"/>
            <a:ext cx="626405" cy="549598"/>
          </a:xfrm>
          <a:prstGeom prst="rect">
            <a:avLst/>
          </a:prstGeom>
        </p:spPr>
      </p:pic>
      <p:cxnSp>
        <p:nvCxnSpPr>
          <p:cNvPr id="59" name="Straight Connector 58"/>
          <p:cNvCxnSpPr/>
          <p:nvPr/>
        </p:nvCxnSpPr>
        <p:spPr>
          <a:xfrm flipV="1">
            <a:off x="1296051" y="4949407"/>
            <a:ext cx="434369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2428126" y="4953010"/>
            <a:ext cx="434369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529379" y="3690105"/>
            <a:ext cx="3614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 smtClean="0"/>
              <a:t>Design should prevent </a:t>
            </a:r>
            <a:r>
              <a:rPr lang="en-GB" i="1" dirty="0" err="1" smtClean="0"/>
              <a:t>metastability</a:t>
            </a:r>
            <a:endParaRPr lang="en-GB" i="1" dirty="0"/>
          </a:p>
        </p:txBody>
      </p:sp>
      <p:cxnSp>
        <p:nvCxnSpPr>
          <p:cNvPr id="65" name="Straight Arrow Connector 64"/>
          <p:cNvCxnSpPr>
            <a:endCxn id="63" idx="2"/>
          </p:cNvCxnSpPr>
          <p:nvPr/>
        </p:nvCxnSpPr>
        <p:spPr>
          <a:xfrm flipV="1">
            <a:off x="7272300" y="4336436"/>
            <a:ext cx="64390" cy="2384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036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GB" dirty="0" smtClean="0"/>
              <a:t>Reports: Final timing and other kind of useful information</a:t>
            </a:r>
          </a:p>
          <a:p>
            <a:r>
              <a:rPr lang="en-GB" dirty="0" smtClean="0"/>
              <a:t>Gate Level </a:t>
            </a:r>
            <a:r>
              <a:rPr lang="en-GB" dirty="0" err="1" smtClean="0"/>
              <a:t>Netlist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Use to re-simulate the design</a:t>
            </a:r>
          </a:p>
          <a:p>
            <a:pPr lvl="1"/>
            <a:r>
              <a:rPr lang="fr-FR" dirty="0" smtClean="0"/>
              <a:t>Go to place and route</a:t>
            </a:r>
            <a:endParaRPr lang="en-GB" dirty="0" smtClean="0"/>
          </a:p>
          <a:p>
            <a:r>
              <a:rPr lang="en-GB" dirty="0"/>
              <a:t>LEC tools check </a:t>
            </a:r>
            <a:r>
              <a:rPr lang="en-GB" dirty="0" err="1"/>
              <a:t>netlists</a:t>
            </a:r>
            <a:r>
              <a:rPr lang="en-GB" dirty="0"/>
              <a:t> for equivalence after each transformation:</a:t>
            </a:r>
          </a:p>
          <a:p>
            <a:pPr lvl="1"/>
            <a:r>
              <a:rPr lang="en-GB" dirty="0"/>
              <a:t>After each </a:t>
            </a:r>
            <a:r>
              <a:rPr lang="en-GB" dirty="0" smtClean="0"/>
              <a:t>synthesis </a:t>
            </a:r>
            <a:r>
              <a:rPr lang="en-GB" dirty="0"/>
              <a:t>step and incremental optimisation</a:t>
            </a:r>
          </a:p>
          <a:p>
            <a:r>
              <a:rPr lang="en-GB" dirty="0" smtClean="0"/>
              <a:t>Place and route setup</a:t>
            </a:r>
          </a:p>
          <a:p>
            <a:pPr lvl="1"/>
            <a:r>
              <a:rPr lang="en-GB" dirty="0" smtClean="0"/>
              <a:t>Some scripts to start with encounter</a:t>
            </a:r>
          </a:p>
          <a:p>
            <a:pPr lvl="1"/>
            <a:r>
              <a:rPr lang="en-GB" dirty="0" smtClean="0"/>
              <a:t>In real designs, not used in the end but still works for us</a:t>
            </a:r>
          </a:p>
          <a:p>
            <a:r>
              <a:rPr lang="en-GB" dirty="0" smtClean="0"/>
              <a:t>Reports</a:t>
            </a:r>
          </a:p>
        </p:txBody>
      </p:sp>
    </p:spTree>
    <p:extLst>
      <p:ext uri="{BB962C8B-B14F-4D97-AF65-F5344CB8AC3E}">
        <p14:creationId xmlns:p14="http://schemas.microsoft.com/office/powerpoint/2010/main" val="33289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23928" y="292494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End Slide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894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Flow overview reminder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574913" y="1150787"/>
            <a:ext cx="130923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HDL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92041" y="2122895"/>
            <a:ext cx="3672408" cy="46318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Synthesis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574913" y="2951009"/>
            <a:ext cx="130923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Gates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95536" y="3897051"/>
            <a:ext cx="3672408" cy="46982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Place and Route</a:t>
            </a:r>
          </a:p>
        </p:txBody>
      </p:sp>
      <p:sp>
        <p:nvSpPr>
          <p:cNvPr id="8" name="Rectangle 7"/>
          <p:cNvSpPr/>
          <p:nvPr/>
        </p:nvSpPr>
        <p:spPr>
          <a:xfrm>
            <a:off x="5294954" y="1041070"/>
            <a:ext cx="3093469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dk1"/>
                </a:solidFill>
              </a:rPr>
              <a:t>Final HDL: All logic design + IP are ready, I/</a:t>
            </a:r>
            <a:r>
              <a:rPr lang="en-GB" dirty="0" err="1">
                <a:solidFill>
                  <a:schemeClr val="dk1"/>
                </a:solidFill>
              </a:rPr>
              <a:t>Os</a:t>
            </a:r>
            <a:r>
              <a:rPr lang="en-GB" dirty="0">
                <a:solidFill>
                  <a:schemeClr val="dk1"/>
                </a:solidFill>
              </a:rPr>
              <a:t> are set</a:t>
            </a:r>
          </a:p>
        </p:txBody>
      </p:sp>
      <p:sp>
        <p:nvSpPr>
          <p:cNvPr id="9" name="Rectangle 8"/>
          <p:cNvSpPr/>
          <p:nvPr/>
        </p:nvSpPr>
        <p:spPr>
          <a:xfrm>
            <a:off x="5292080" y="4663791"/>
            <a:ext cx="3096344" cy="11521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Add “system” components: PLL, Extra cells like ESD clamps etc…</a:t>
            </a:r>
            <a:endParaRPr lang="en-GB" dirty="0"/>
          </a:p>
        </p:txBody>
      </p:sp>
      <p:grpSp>
        <p:nvGrpSpPr>
          <p:cNvPr id="77" name="Group 76"/>
          <p:cNvGrpSpPr/>
          <p:nvPr/>
        </p:nvGrpSpPr>
        <p:grpSpPr>
          <a:xfrm>
            <a:off x="1331640" y="4581128"/>
            <a:ext cx="1705654" cy="1691232"/>
            <a:chOff x="3139094" y="4396829"/>
            <a:chExt cx="2109391" cy="2091555"/>
          </a:xfrm>
        </p:grpSpPr>
        <p:sp>
          <p:nvSpPr>
            <p:cNvPr id="10" name="Rectangle 9"/>
            <p:cNvSpPr/>
            <p:nvPr/>
          </p:nvSpPr>
          <p:spPr>
            <a:xfrm>
              <a:off x="3491235" y="4738149"/>
              <a:ext cx="1408698" cy="139283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43" name="Group 42"/>
            <p:cNvGrpSpPr/>
            <p:nvPr/>
          </p:nvGrpSpPr>
          <p:grpSpPr>
            <a:xfrm>
              <a:off x="4925405" y="4719909"/>
              <a:ext cx="323080" cy="1409390"/>
              <a:chOff x="4925405" y="4719909"/>
              <a:chExt cx="323080" cy="140939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4925405" y="6006536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925405" y="5862520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4925405" y="5718504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4925405" y="5430472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4925405" y="5574488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4925405" y="5295973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4925405" y="5151957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4925405" y="5007941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4925405" y="4719909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4925405" y="4863925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 rot="16200000">
              <a:off x="4034390" y="3853674"/>
              <a:ext cx="323080" cy="1409390"/>
              <a:chOff x="5580112" y="4698656"/>
              <a:chExt cx="323080" cy="140939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5580112" y="5985283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580112" y="5841267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580112" y="5697251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5580112" y="5409219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5580112" y="5553235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5580112" y="5274720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5580112" y="5130704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5580112" y="4986688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5580112" y="4698656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5580112" y="4842672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 rot="16200000">
              <a:off x="4050420" y="5622149"/>
              <a:ext cx="323080" cy="1409390"/>
              <a:chOff x="5580112" y="4698656"/>
              <a:chExt cx="323080" cy="1409390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5580112" y="5985283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5580112" y="5841267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5580112" y="5697251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5580112" y="5409219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5580112" y="5553235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5580112" y="5274720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5580112" y="5130704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5580112" y="4986688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5580112" y="4698656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5580112" y="4842672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3139094" y="4725777"/>
              <a:ext cx="323080" cy="1409390"/>
              <a:chOff x="4925405" y="4719909"/>
              <a:chExt cx="323080" cy="1409390"/>
            </a:xfrm>
          </p:grpSpPr>
          <p:sp>
            <p:nvSpPr>
              <p:cNvPr id="45" name="Rectangle 44"/>
              <p:cNvSpPr/>
              <p:nvPr/>
            </p:nvSpPr>
            <p:spPr>
              <a:xfrm>
                <a:off x="4925405" y="6006536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4925405" y="5862520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4925405" y="5718504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4925405" y="5430472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4925405" y="5574488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4925405" y="5295973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4925405" y="5151957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4925405" y="5007941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4925405" y="4719909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4925405" y="4863925"/>
                <a:ext cx="323080" cy="122763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 dirty="0"/>
              </a:p>
            </p:txBody>
          </p:sp>
        </p:grpSp>
        <p:grpSp>
          <p:nvGrpSpPr>
            <p:cNvPr id="76" name="Group 75"/>
            <p:cNvGrpSpPr/>
            <p:nvPr/>
          </p:nvGrpSpPr>
          <p:grpSpPr>
            <a:xfrm>
              <a:off x="3499287" y="4798210"/>
              <a:ext cx="1377533" cy="1245454"/>
              <a:chOff x="2771800" y="4256580"/>
              <a:chExt cx="1872208" cy="1692699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2771800" y="4581128"/>
                <a:ext cx="1872208" cy="77104"/>
              </a:xfrm>
              <a:prstGeom prst="rect">
                <a:avLst/>
              </a:prstGeom>
              <a:solidFill>
                <a:srgbClr val="FF29F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2771800" y="4722463"/>
                <a:ext cx="1872208" cy="77104"/>
              </a:xfrm>
              <a:prstGeom prst="rect">
                <a:avLst/>
              </a:prstGeom>
              <a:solidFill>
                <a:srgbClr val="FF29F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2771800" y="4863798"/>
                <a:ext cx="1872208" cy="77104"/>
              </a:xfrm>
              <a:prstGeom prst="rect">
                <a:avLst/>
              </a:prstGeom>
              <a:solidFill>
                <a:srgbClr val="FF29F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2771800" y="5005133"/>
                <a:ext cx="1872208" cy="77104"/>
              </a:xfrm>
              <a:prstGeom prst="rect">
                <a:avLst/>
              </a:prstGeom>
              <a:solidFill>
                <a:srgbClr val="FF29F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2771800" y="5146468"/>
                <a:ext cx="1872208" cy="77104"/>
              </a:xfrm>
              <a:prstGeom prst="rect">
                <a:avLst/>
              </a:prstGeom>
              <a:solidFill>
                <a:srgbClr val="FF29F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2771800" y="5287803"/>
                <a:ext cx="1872208" cy="77104"/>
              </a:xfrm>
              <a:prstGeom prst="rect">
                <a:avLst/>
              </a:prstGeom>
              <a:solidFill>
                <a:srgbClr val="FF29F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2771800" y="5429138"/>
                <a:ext cx="1872208" cy="77104"/>
              </a:xfrm>
              <a:prstGeom prst="rect">
                <a:avLst/>
              </a:prstGeom>
              <a:solidFill>
                <a:srgbClr val="FF29F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2771800" y="5570473"/>
                <a:ext cx="1872208" cy="77104"/>
              </a:xfrm>
              <a:prstGeom prst="rect">
                <a:avLst/>
              </a:prstGeom>
              <a:solidFill>
                <a:srgbClr val="FF29F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2771800" y="5711808"/>
                <a:ext cx="1872208" cy="77104"/>
              </a:xfrm>
              <a:prstGeom prst="rect">
                <a:avLst/>
              </a:prstGeom>
              <a:solidFill>
                <a:srgbClr val="FF29F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2771800" y="4442699"/>
                <a:ext cx="1872208" cy="77104"/>
              </a:xfrm>
              <a:prstGeom prst="rect">
                <a:avLst/>
              </a:prstGeom>
              <a:solidFill>
                <a:srgbClr val="FF29F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5" name="Rectangle 64"/>
              <p:cNvSpPr/>
              <p:nvPr/>
            </p:nvSpPr>
            <p:spPr>
              <a:xfrm rot="5400000">
                <a:off x="2150704" y="5061896"/>
                <a:ext cx="1692699" cy="82068"/>
              </a:xfrm>
              <a:prstGeom prst="rect">
                <a:avLst/>
              </a:prstGeom>
              <a:solidFill>
                <a:srgbClr val="FF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6" name="Rectangle 65"/>
              <p:cNvSpPr/>
              <p:nvPr/>
            </p:nvSpPr>
            <p:spPr>
              <a:xfrm rot="5400000">
                <a:off x="2289285" y="5061896"/>
                <a:ext cx="1692699" cy="82068"/>
              </a:xfrm>
              <a:prstGeom prst="rect">
                <a:avLst/>
              </a:prstGeom>
              <a:solidFill>
                <a:srgbClr val="FF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7" name="Rectangle 66"/>
              <p:cNvSpPr/>
              <p:nvPr/>
            </p:nvSpPr>
            <p:spPr>
              <a:xfrm rot="5400000">
                <a:off x="2427866" y="5061896"/>
                <a:ext cx="1692699" cy="82068"/>
              </a:xfrm>
              <a:prstGeom prst="rect">
                <a:avLst/>
              </a:prstGeom>
              <a:solidFill>
                <a:srgbClr val="FF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8" name="Rectangle 67"/>
              <p:cNvSpPr/>
              <p:nvPr/>
            </p:nvSpPr>
            <p:spPr>
              <a:xfrm rot="5400000">
                <a:off x="2566447" y="5061896"/>
                <a:ext cx="1692699" cy="82068"/>
              </a:xfrm>
              <a:prstGeom prst="rect">
                <a:avLst/>
              </a:prstGeom>
              <a:solidFill>
                <a:srgbClr val="FF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69" name="Rectangle 68"/>
              <p:cNvSpPr/>
              <p:nvPr/>
            </p:nvSpPr>
            <p:spPr>
              <a:xfrm rot="5400000">
                <a:off x="2705028" y="5061896"/>
                <a:ext cx="1692699" cy="82068"/>
              </a:xfrm>
              <a:prstGeom prst="rect">
                <a:avLst/>
              </a:prstGeom>
              <a:solidFill>
                <a:srgbClr val="FF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0" name="Rectangle 69"/>
              <p:cNvSpPr/>
              <p:nvPr/>
            </p:nvSpPr>
            <p:spPr>
              <a:xfrm rot="5400000">
                <a:off x="2843609" y="5061896"/>
                <a:ext cx="1692699" cy="82068"/>
              </a:xfrm>
              <a:prstGeom prst="rect">
                <a:avLst/>
              </a:prstGeom>
              <a:solidFill>
                <a:srgbClr val="FF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1" name="Rectangle 70"/>
              <p:cNvSpPr/>
              <p:nvPr/>
            </p:nvSpPr>
            <p:spPr>
              <a:xfrm rot="5400000">
                <a:off x="2982190" y="5061896"/>
                <a:ext cx="1692699" cy="82068"/>
              </a:xfrm>
              <a:prstGeom prst="rect">
                <a:avLst/>
              </a:prstGeom>
              <a:solidFill>
                <a:srgbClr val="FF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2" name="Rectangle 71"/>
              <p:cNvSpPr/>
              <p:nvPr/>
            </p:nvSpPr>
            <p:spPr>
              <a:xfrm rot="5400000">
                <a:off x="3120771" y="5061896"/>
                <a:ext cx="1692699" cy="82068"/>
              </a:xfrm>
              <a:prstGeom prst="rect">
                <a:avLst/>
              </a:prstGeom>
              <a:solidFill>
                <a:srgbClr val="FF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3" name="Rectangle 72"/>
              <p:cNvSpPr/>
              <p:nvPr/>
            </p:nvSpPr>
            <p:spPr>
              <a:xfrm rot="5400000">
                <a:off x="3259352" y="5061896"/>
                <a:ext cx="1692699" cy="82068"/>
              </a:xfrm>
              <a:prstGeom prst="rect">
                <a:avLst/>
              </a:prstGeom>
              <a:solidFill>
                <a:srgbClr val="FF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4" name="Rectangle 73"/>
              <p:cNvSpPr/>
              <p:nvPr/>
            </p:nvSpPr>
            <p:spPr>
              <a:xfrm rot="5400000">
                <a:off x="3397933" y="5061896"/>
                <a:ext cx="1692699" cy="82068"/>
              </a:xfrm>
              <a:prstGeom prst="rect">
                <a:avLst/>
              </a:prstGeom>
              <a:solidFill>
                <a:srgbClr val="FF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5" name="Rectangle 74"/>
              <p:cNvSpPr/>
              <p:nvPr/>
            </p:nvSpPr>
            <p:spPr>
              <a:xfrm rot="5400000">
                <a:off x="3536514" y="5061896"/>
                <a:ext cx="1692699" cy="82068"/>
              </a:xfrm>
              <a:prstGeom prst="rect">
                <a:avLst/>
              </a:prstGeom>
              <a:solidFill>
                <a:srgbClr val="FFFF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cxnSp>
        <p:nvCxnSpPr>
          <p:cNvPr id="79" name="Straight Arrow Connector 78"/>
          <p:cNvCxnSpPr>
            <a:stCxn id="4" idx="2"/>
            <a:endCxn id="5" idx="0"/>
          </p:cNvCxnSpPr>
          <p:nvPr/>
        </p:nvCxnSpPr>
        <p:spPr>
          <a:xfrm flipH="1">
            <a:off x="2228245" y="1798859"/>
            <a:ext cx="1286" cy="3240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5" idx="2"/>
            <a:endCxn id="6" idx="0"/>
          </p:cNvCxnSpPr>
          <p:nvPr/>
        </p:nvCxnSpPr>
        <p:spPr>
          <a:xfrm>
            <a:off x="2228245" y="2586077"/>
            <a:ext cx="1286" cy="3649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6" idx="2"/>
            <a:endCxn id="7" idx="0"/>
          </p:cNvCxnSpPr>
          <p:nvPr/>
        </p:nvCxnSpPr>
        <p:spPr>
          <a:xfrm>
            <a:off x="2229531" y="3599081"/>
            <a:ext cx="2209" cy="2979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1187624" y="1054647"/>
            <a:ext cx="2232248" cy="2671679"/>
          </a:xfrm>
          <a:prstGeom prst="rect">
            <a:avLst/>
          </a:prstGeom>
          <a:noFill/>
          <a:ln w="381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4" name="Straight Arrow Connector 93"/>
          <p:cNvCxnSpPr>
            <a:stCxn id="8" idx="1"/>
            <a:endCxn id="4" idx="3"/>
          </p:cNvCxnSpPr>
          <p:nvPr/>
        </p:nvCxnSpPr>
        <p:spPr>
          <a:xfrm flipH="1" flipV="1">
            <a:off x="2884149" y="1474823"/>
            <a:ext cx="2410805" cy="342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9" idx="1"/>
            <a:endCxn id="7" idx="3"/>
          </p:cNvCxnSpPr>
          <p:nvPr/>
        </p:nvCxnSpPr>
        <p:spPr>
          <a:xfrm flipH="1" flipV="1">
            <a:off x="4067944" y="4131965"/>
            <a:ext cx="1224136" cy="110789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>
            <a:off x="5272975" y="2852430"/>
            <a:ext cx="3115448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dk1"/>
                </a:solidFill>
              </a:rPr>
              <a:t>Design Data: Libraries, Timing Constraints etc</a:t>
            </a:r>
            <a:r>
              <a:rPr lang="en-GB" dirty="0" smtClean="0"/>
              <a:t>..</a:t>
            </a:r>
            <a:endParaRPr lang="en-GB" dirty="0">
              <a:solidFill>
                <a:schemeClr val="dk1"/>
              </a:solidFill>
            </a:endParaRPr>
          </a:p>
        </p:txBody>
      </p:sp>
      <p:cxnSp>
        <p:nvCxnSpPr>
          <p:cNvPr id="100" name="Straight Arrow Connector 99"/>
          <p:cNvCxnSpPr>
            <a:stCxn id="99" idx="1"/>
            <a:endCxn id="5" idx="3"/>
          </p:cNvCxnSpPr>
          <p:nvPr/>
        </p:nvCxnSpPr>
        <p:spPr>
          <a:xfrm rot="10800000">
            <a:off x="4064449" y="2354486"/>
            <a:ext cx="1208526" cy="965996"/>
          </a:xfrm>
          <a:prstGeom prst="curvedConnector3">
            <a:avLst>
              <a:gd name="adj1" fmla="val 50000"/>
            </a:avLst>
          </a:prstGeom>
          <a:ln>
            <a:solidFill>
              <a:schemeClr val="accent4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99" idx="1"/>
            <a:endCxn id="7" idx="3"/>
          </p:cNvCxnSpPr>
          <p:nvPr/>
        </p:nvCxnSpPr>
        <p:spPr>
          <a:xfrm rot="10800000" flipV="1">
            <a:off x="4067945" y="3320481"/>
            <a:ext cx="1205031" cy="811483"/>
          </a:xfrm>
          <a:prstGeom prst="curvedConnector3">
            <a:avLst>
              <a:gd name="adj1" fmla="val 50000"/>
            </a:avLst>
          </a:prstGeom>
          <a:ln>
            <a:solidFill>
              <a:schemeClr val="accent4">
                <a:lumMod val="50000"/>
                <a:lumOff val="50000"/>
              </a:schemeClr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5446083" y="3706396"/>
            <a:ext cx="648072" cy="545030"/>
          </a:xfrm>
          <a:prstGeom prst="rect">
            <a:avLst/>
          </a:prstGeom>
          <a:pattFill prst="wdUpDiag">
            <a:fgClr>
              <a:schemeClr val="accent5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LEF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6176570" y="3706396"/>
            <a:ext cx="648072" cy="545030"/>
          </a:xfrm>
          <a:prstGeom prst="rect">
            <a:avLst/>
          </a:prstGeom>
          <a:pattFill prst="wdUpDiag">
            <a:fgClr>
              <a:schemeClr val="accent5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LIB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6907057" y="3706396"/>
            <a:ext cx="648072" cy="545030"/>
          </a:xfrm>
          <a:prstGeom prst="rect">
            <a:avLst/>
          </a:prstGeom>
          <a:pattFill prst="wdUpDiag">
            <a:fgClr>
              <a:schemeClr val="accent5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SDC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7637544" y="3706396"/>
            <a:ext cx="648072" cy="545030"/>
          </a:xfrm>
          <a:prstGeom prst="rect">
            <a:avLst/>
          </a:prstGeom>
          <a:pattFill prst="wdUpDiag">
            <a:fgClr>
              <a:schemeClr val="accent5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DEF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6114069" y="1941073"/>
            <a:ext cx="648072" cy="545030"/>
          </a:xfrm>
          <a:prstGeom prst="rect">
            <a:avLst/>
          </a:prstGeom>
          <a:pattFill prst="wdUpDiag">
            <a:fgClr>
              <a:schemeClr val="accent5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.v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6849589" y="1941073"/>
            <a:ext cx="648072" cy="545030"/>
          </a:xfrm>
          <a:prstGeom prst="rect">
            <a:avLst/>
          </a:prstGeom>
          <a:pattFill prst="wdUpDiag">
            <a:fgClr>
              <a:schemeClr val="accent5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.</a:t>
            </a:r>
            <a:r>
              <a:rPr lang="en-GB" sz="1600" b="1" dirty="0" err="1" smtClean="0">
                <a:solidFill>
                  <a:schemeClr val="tx1"/>
                </a:solidFill>
              </a:rPr>
              <a:t>vhd</a:t>
            </a:r>
            <a:endParaRPr lang="en-GB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81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Generic Synthesis Flow Reference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593356" y="1833211"/>
            <a:ext cx="3013929" cy="46318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Load Libraries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593356" y="1279559"/>
            <a:ext cx="3013928" cy="46318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Tool Setup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593356" y="2386863"/>
            <a:ext cx="3013929" cy="46318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Load Design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1593356" y="2940515"/>
            <a:ext cx="3013929" cy="46318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Elaborate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1593356" y="3494167"/>
            <a:ext cx="3013929" cy="46318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Load Timing Constraints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1593356" y="4047820"/>
            <a:ext cx="3013929" cy="46318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Synthesis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3057969" y="4439576"/>
            <a:ext cx="1352097" cy="46318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Mapped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1657978" y="4439576"/>
            <a:ext cx="1352098" cy="46318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Physical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1657978" y="4945642"/>
            <a:ext cx="2764359" cy="46318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Incr. optimisation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4662094" y="4047820"/>
            <a:ext cx="504056" cy="135263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en-GB" dirty="0" smtClean="0"/>
              <a:t>STA</a:t>
            </a:r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1563274" y="5517232"/>
            <a:ext cx="3013929" cy="46318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Output</a:t>
            </a:r>
            <a:endParaRPr lang="en-GB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356686" y="1811081"/>
            <a:ext cx="15841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4731" y="1523495"/>
            <a:ext cx="13991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 smtClean="0"/>
              <a:t>checks,reports</a:t>
            </a:r>
            <a:endParaRPr lang="en-GB" sz="1400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356686" y="2355607"/>
            <a:ext cx="15841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4731" y="2068021"/>
            <a:ext cx="13991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 smtClean="0"/>
              <a:t>checks,reports</a:t>
            </a:r>
            <a:endParaRPr lang="en-GB" sz="14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356686" y="2900133"/>
            <a:ext cx="15841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4731" y="2612547"/>
            <a:ext cx="13991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 smtClean="0"/>
              <a:t>checks,reports</a:t>
            </a:r>
            <a:endParaRPr lang="en-GB" sz="1400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356686" y="3444659"/>
            <a:ext cx="15841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4731" y="3157073"/>
            <a:ext cx="13991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 smtClean="0"/>
              <a:t>checks,reports</a:t>
            </a:r>
            <a:endParaRPr lang="en-GB" sz="1400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356686" y="3989185"/>
            <a:ext cx="15841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4731" y="3701599"/>
            <a:ext cx="13991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 smtClean="0"/>
              <a:t>checks,reports</a:t>
            </a:r>
            <a:endParaRPr lang="en-GB" sz="1400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580810" y="5442837"/>
            <a:ext cx="15841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58855" y="5155251"/>
            <a:ext cx="13991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 smtClean="0"/>
              <a:t>checks,reports</a:t>
            </a:r>
            <a:endParaRPr lang="en-GB" sz="1400" dirty="0"/>
          </a:p>
        </p:txBody>
      </p:sp>
      <p:sp>
        <p:nvSpPr>
          <p:cNvPr id="35" name="Bent Arrow 34"/>
          <p:cNvSpPr/>
          <p:nvPr/>
        </p:nvSpPr>
        <p:spPr>
          <a:xfrm rot="10800000">
            <a:off x="4577203" y="2272590"/>
            <a:ext cx="826099" cy="466569"/>
          </a:xfrm>
          <a:prstGeom prst="bentArrow">
            <a:avLst>
              <a:gd name="adj1" fmla="val 21793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6" name="Bent Arrow 35"/>
          <p:cNvSpPr/>
          <p:nvPr/>
        </p:nvSpPr>
        <p:spPr>
          <a:xfrm rot="10800000">
            <a:off x="4607284" y="1684648"/>
            <a:ext cx="826099" cy="466569"/>
          </a:xfrm>
          <a:prstGeom prst="bentArrow">
            <a:avLst>
              <a:gd name="adj1" fmla="val 21793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92080" y="2167797"/>
            <a:ext cx="648072" cy="545030"/>
          </a:xfrm>
          <a:prstGeom prst="rect">
            <a:avLst/>
          </a:prstGeom>
          <a:pattFill prst="wdUpDiag">
            <a:fgClr>
              <a:schemeClr val="accent5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.v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81276" y="2167797"/>
            <a:ext cx="648072" cy="545030"/>
          </a:xfrm>
          <a:prstGeom prst="rect">
            <a:avLst/>
          </a:prstGeom>
          <a:pattFill prst="wdUpDiag">
            <a:fgClr>
              <a:schemeClr val="accent5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.</a:t>
            </a:r>
            <a:r>
              <a:rPr lang="en-GB" sz="1600" b="1" dirty="0" err="1" smtClean="0">
                <a:solidFill>
                  <a:schemeClr val="tx1"/>
                </a:solidFill>
              </a:rPr>
              <a:t>vhd</a:t>
            </a:r>
            <a:endParaRPr lang="en-GB" sz="1600" b="1" dirty="0">
              <a:solidFill>
                <a:schemeClr val="tx1"/>
              </a:solidFill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30" r="19127"/>
          <a:stretch/>
        </p:blipFill>
        <p:spPr>
          <a:xfrm>
            <a:off x="7839728" y="4996652"/>
            <a:ext cx="1008112" cy="120696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292080" y="1304720"/>
            <a:ext cx="648072" cy="545030"/>
          </a:xfrm>
          <a:prstGeom prst="rect">
            <a:avLst/>
          </a:prstGeom>
          <a:pattFill prst="wdUpDiag">
            <a:fgClr>
              <a:schemeClr val="accent5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LEF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981276" y="1304129"/>
            <a:ext cx="648072" cy="545030"/>
          </a:xfrm>
          <a:prstGeom prst="rect">
            <a:avLst/>
          </a:prstGeom>
          <a:pattFill prst="wdUpDiag">
            <a:fgClr>
              <a:schemeClr val="accent5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LIB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7" name="Bent Arrow 36"/>
          <p:cNvSpPr/>
          <p:nvPr/>
        </p:nvSpPr>
        <p:spPr>
          <a:xfrm rot="10800000">
            <a:off x="4582598" y="3386618"/>
            <a:ext cx="826099" cy="466569"/>
          </a:xfrm>
          <a:prstGeom prst="bentArrow">
            <a:avLst>
              <a:gd name="adj1" fmla="val 21793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11545" y="3074873"/>
            <a:ext cx="648072" cy="545030"/>
          </a:xfrm>
          <a:prstGeom prst="rect">
            <a:avLst/>
          </a:prstGeom>
          <a:pattFill prst="wdUpDiag">
            <a:fgClr>
              <a:schemeClr val="accent5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SDC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833911" y="5476308"/>
            <a:ext cx="648072" cy="545030"/>
          </a:xfrm>
          <a:prstGeom prst="rect">
            <a:avLst/>
          </a:prstGeom>
          <a:solidFill>
            <a:srgbClr val="DCA01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bg1"/>
                </a:solidFill>
              </a:rPr>
              <a:t>.v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815099" y="4451622"/>
            <a:ext cx="1709229" cy="545030"/>
          </a:xfrm>
          <a:prstGeom prst="rect">
            <a:avLst/>
          </a:prstGeom>
          <a:solidFill>
            <a:srgbClr val="DCA01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Timing reports</a:t>
            </a:r>
            <a:endParaRPr lang="en-GB" sz="1600" b="1" dirty="0">
              <a:solidFill>
                <a:schemeClr val="bg1"/>
              </a:solidFill>
            </a:endParaRPr>
          </a:p>
        </p:txBody>
      </p:sp>
      <p:cxnSp>
        <p:nvCxnSpPr>
          <p:cNvPr id="41" name="Straight Arrow Connector 40"/>
          <p:cNvCxnSpPr>
            <a:stCxn id="19" idx="3"/>
            <a:endCxn id="39" idx="1"/>
          </p:cNvCxnSpPr>
          <p:nvPr/>
        </p:nvCxnSpPr>
        <p:spPr>
          <a:xfrm flipV="1">
            <a:off x="5166150" y="4724137"/>
            <a:ext cx="648949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20" idx="3"/>
            <a:endCxn id="38" idx="1"/>
          </p:cNvCxnSpPr>
          <p:nvPr/>
        </p:nvCxnSpPr>
        <p:spPr>
          <a:xfrm>
            <a:off x="4577203" y="5748823"/>
            <a:ext cx="125670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453" y="3074441"/>
            <a:ext cx="1204970" cy="1204970"/>
          </a:xfrm>
          <a:prstGeom prst="rect">
            <a:avLst/>
          </a:prstGeom>
        </p:spPr>
      </p:pic>
      <p:sp>
        <p:nvSpPr>
          <p:cNvPr id="50" name="Bent Arrow 49"/>
          <p:cNvSpPr/>
          <p:nvPr/>
        </p:nvSpPr>
        <p:spPr>
          <a:xfrm rot="5400000">
            <a:off x="7787384" y="4642097"/>
            <a:ext cx="229959" cy="540071"/>
          </a:xfrm>
          <a:prstGeom prst="ben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1" name="Bent Arrow 50"/>
          <p:cNvSpPr/>
          <p:nvPr/>
        </p:nvSpPr>
        <p:spPr>
          <a:xfrm rot="5400000" flipH="1">
            <a:off x="7789655" y="4288423"/>
            <a:ext cx="225416" cy="540071"/>
          </a:xfrm>
          <a:prstGeom prst="ben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 flipH="1" flipV="1">
            <a:off x="6157947" y="3347388"/>
            <a:ext cx="1744416" cy="2725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 flipV="1">
            <a:off x="6804248" y="2483720"/>
            <a:ext cx="1044660" cy="8085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6523895" y="5600152"/>
            <a:ext cx="1374573" cy="1137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9" name="Bent Arrow 58"/>
          <p:cNvSpPr/>
          <p:nvPr/>
        </p:nvSpPr>
        <p:spPr>
          <a:xfrm rot="10800000" flipH="1">
            <a:off x="868483" y="4358566"/>
            <a:ext cx="769527" cy="529485"/>
          </a:xfrm>
          <a:prstGeom prst="bentArrow">
            <a:avLst>
              <a:gd name="adj1" fmla="val 21793"/>
              <a:gd name="adj2" fmla="val 19167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42548" y="4288097"/>
            <a:ext cx="648072" cy="545030"/>
          </a:xfrm>
          <a:prstGeom prst="rect">
            <a:avLst/>
          </a:prstGeom>
          <a:pattFill prst="wdUpDiag">
            <a:fgClr>
              <a:schemeClr val="accent5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DEF</a:t>
            </a:r>
            <a:endParaRPr lang="en-GB" b="1" dirty="0">
              <a:solidFill>
                <a:schemeClr val="tx1"/>
              </a:solidFill>
            </a:endParaRPr>
          </a:p>
        </p:txBody>
      </p:sp>
      <p:cxnSp>
        <p:nvCxnSpPr>
          <p:cNvPr id="60" name="Straight Arrow Connector 59"/>
          <p:cNvCxnSpPr/>
          <p:nvPr/>
        </p:nvCxnSpPr>
        <p:spPr>
          <a:xfrm flipH="1" flipV="1">
            <a:off x="6777294" y="1503743"/>
            <a:ext cx="1441329" cy="153769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832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Timing Library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Seen low level Flip-Flop and Cells in previous lecture</a:t>
            </a:r>
          </a:p>
          <a:p>
            <a:r>
              <a:rPr lang="en-GB" dirty="0" smtClean="0"/>
              <a:t>Timing Library specified for one corner:</a:t>
            </a:r>
          </a:p>
          <a:p>
            <a:pPr lvl="1"/>
            <a:r>
              <a:rPr lang="en-GB" dirty="0" smtClean="0"/>
              <a:t>Process Information: Voltage Temperature etc…</a:t>
            </a:r>
          </a:p>
          <a:p>
            <a:pPr lvl="1"/>
            <a:r>
              <a:rPr lang="en-GB" dirty="0" smtClean="0"/>
              <a:t>Speed Case: Slow, Typical, Fast</a:t>
            </a:r>
          </a:p>
          <a:p>
            <a:r>
              <a:rPr lang="en-GB" dirty="0"/>
              <a:t>Timing Libraries provide characterisation of cells:</a:t>
            </a:r>
          </a:p>
          <a:p>
            <a:pPr lvl="1"/>
            <a:r>
              <a:rPr lang="en-GB" dirty="0"/>
              <a:t>timing “arcs” between input/outputs</a:t>
            </a:r>
          </a:p>
          <a:p>
            <a:pPr lvl="2"/>
            <a:r>
              <a:rPr lang="en-GB" dirty="0"/>
              <a:t>Ex: Q to CK</a:t>
            </a:r>
          </a:p>
          <a:p>
            <a:pPr lvl="1"/>
            <a:r>
              <a:rPr lang="en-GB" dirty="0"/>
              <a:t>Wire loading models</a:t>
            </a:r>
          </a:p>
          <a:p>
            <a:pPr lvl="1"/>
            <a:r>
              <a:rPr lang="en-GB" dirty="0"/>
              <a:t>Power</a:t>
            </a:r>
          </a:p>
          <a:p>
            <a:pPr lvl="1"/>
            <a:r>
              <a:rPr lang="en-GB" dirty="0"/>
              <a:t>Pin Capacitance etc</a:t>
            </a:r>
            <a:r>
              <a:rPr lang="en-GB" dirty="0" smtClean="0"/>
              <a:t>…</a:t>
            </a:r>
          </a:p>
          <a:p>
            <a:r>
              <a:rPr lang="en-GB" dirty="0" smtClean="0"/>
              <a:t>Format used in RTL compiler: Synopsis liberty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220072" y="950913"/>
            <a:ext cx="3744416" cy="52143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normAutofit fontScale="55000" lnSpcReduction="20000"/>
          </a:bodyPr>
          <a:lstStyle/>
          <a:p>
            <a:r>
              <a:rPr lang="en-GB" dirty="0"/>
              <a:t>library (uk65lscllmvbbr_090c125_wc) {</a:t>
            </a:r>
          </a:p>
          <a:p>
            <a:endParaRPr lang="en-GB" dirty="0"/>
          </a:p>
          <a:p>
            <a:r>
              <a:rPr lang="en-GB" dirty="0"/>
              <a:t>...</a:t>
            </a:r>
          </a:p>
          <a:p>
            <a:endParaRPr lang="en-GB" dirty="0"/>
          </a:p>
          <a:p>
            <a:r>
              <a:rPr lang="en-GB" dirty="0" err="1"/>
              <a:t>nom_process</a:t>
            </a:r>
            <a:r>
              <a:rPr lang="en-GB" dirty="0"/>
              <a:t> : 1.0 ; </a:t>
            </a:r>
          </a:p>
          <a:p>
            <a:r>
              <a:rPr lang="en-GB" dirty="0" err="1"/>
              <a:t>nom_temperature</a:t>
            </a:r>
            <a:r>
              <a:rPr lang="en-GB" dirty="0"/>
              <a:t> : 125.0 ; </a:t>
            </a:r>
          </a:p>
          <a:p>
            <a:r>
              <a:rPr lang="en-GB" dirty="0" err="1"/>
              <a:t>nom_voltage</a:t>
            </a:r>
            <a:r>
              <a:rPr lang="en-GB" dirty="0"/>
              <a:t> : 0.9 ; </a:t>
            </a:r>
          </a:p>
          <a:p>
            <a:r>
              <a:rPr lang="en-GB" dirty="0" err="1"/>
              <a:t>operating_conditions</a:t>
            </a:r>
            <a:r>
              <a:rPr lang="en-GB" dirty="0"/>
              <a:t>(uk65lscllmvbbr_090c125_wc) {</a:t>
            </a:r>
          </a:p>
          <a:p>
            <a:r>
              <a:rPr lang="en-GB" dirty="0"/>
              <a:t>    process : 1.0;</a:t>
            </a:r>
          </a:p>
          <a:p>
            <a:r>
              <a:rPr lang="en-GB" dirty="0"/>
              <a:t>    temperature : 125.0;</a:t>
            </a:r>
          </a:p>
          <a:p>
            <a:r>
              <a:rPr lang="en-GB" dirty="0"/>
              <a:t>    voltage : 0.9;</a:t>
            </a:r>
          </a:p>
          <a:p>
            <a:r>
              <a:rPr lang="en-GB" dirty="0"/>
              <a:t>    </a:t>
            </a:r>
            <a:r>
              <a:rPr lang="en-GB" dirty="0" err="1"/>
              <a:t>tree_type</a:t>
            </a:r>
            <a:r>
              <a:rPr lang="en-GB" dirty="0"/>
              <a:t>   : </a:t>
            </a:r>
            <a:r>
              <a:rPr lang="en-GB" dirty="0" err="1"/>
              <a:t>balanced_tree</a:t>
            </a:r>
            <a:endParaRPr lang="en-GB" dirty="0"/>
          </a:p>
          <a:p>
            <a:r>
              <a:rPr lang="en-GB" dirty="0"/>
              <a:t> }</a:t>
            </a:r>
          </a:p>
          <a:p>
            <a:endParaRPr lang="en-GB" dirty="0"/>
          </a:p>
          <a:p>
            <a:r>
              <a:rPr lang="en-GB" dirty="0"/>
              <a:t>...</a:t>
            </a:r>
          </a:p>
          <a:p>
            <a:endParaRPr lang="en-GB" dirty="0"/>
          </a:p>
          <a:p>
            <a:r>
              <a:rPr lang="en-GB" dirty="0"/>
              <a:t> cell(DFQBM1RA) { </a:t>
            </a:r>
          </a:p>
          <a:p>
            <a:r>
              <a:rPr lang="en-GB" dirty="0"/>
              <a:t>    area : 7.200000 ; </a:t>
            </a:r>
          </a:p>
          <a:p>
            <a:r>
              <a:rPr lang="en-GB" dirty="0"/>
              <a:t>    </a:t>
            </a:r>
            <a:r>
              <a:rPr lang="en-GB" dirty="0" err="1"/>
              <a:t>cell_footprint</a:t>
            </a:r>
            <a:r>
              <a:rPr lang="en-GB" dirty="0"/>
              <a:t> : DFQB ;</a:t>
            </a:r>
          </a:p>
          <a:p>
            <a:endParaRPr lang="en-GB" dirty="0"/>
          </a:p>
          <a:p>
            <a:r>
              <a:rPr lang="en-GB" dirty="0"/>
              <a:t>...</a:t>
            </a:r>
          </a:p>
          <a:p>
            <a:r>
              <a:rPr lang="en-GB" dirty="0"/>
              <a:t>    pin(QB) { </a:t>
            </a:r>
          </a:p>
          <a:p>
            <a:r>
              <a:rPr lang="en-GB" dirty="0"/>
              <a:t>      capacitance : 0.000000 ; </a:t>
            </a:r>
          </a:p>
          <a:p>
            <a:r>
              <a:rPr lang="en-GB" dirty="0"/>
              <a:t>      direction : output ; </a:t>
            </a:r>
          </a:p>
          <a:p>
            <a:r>
              <a:rPr lang="en-GB" dirty="0"/>
              <a:t>...</a:t>
            </a:r>
          </a:p>
          <a:p>
            <a:r>
              <a:rPr lang="en-GB" dirty="0"/>
              <a:t>      timing() { </a:t>
            </a:r>
          </a:p>
          <a:p>
            <a:r>
              <a:rPr lang="en-GB" dirty="0"/>
              <a:t>        </a:t>
            </a:r>
            <a:r>
              <a:rPr lang="en-GB" dirty="0" err="1"/>
              <a:t>related_pin</a:t>
            </a:r>
            <a:r>
              <a:rPr lang="en-GB" dirty="0"/>
              <a:t> : "CK" ; </a:t>
            </a:r>
          </a:p>
          <a:p>
            <a:r>
              <a:rPr lang="en-GB" dirty="0"/>
              <a:t>        </a:t>
            </a:r>
            <a:r>
              <a:rPr lang="en-GB" dirty="0" err="1"/>
              <a:t>timing_type</a:t>
            </a:r>
            <a:r>
              <a:rPr lang="en-GB" dirty="0"/>
              <a:t> : </a:t>
            </a:r>
            <a:r>
              <a:rPr lang="en-GB" dirty="0" err="1"/>
              <a:t>rising_edge</a:t>
            </a:r>
            <a:r>
              <a:rPr lang="en-GB" dirty="0"/>
              <a:t> ; </a:t>
            </a:r>
          </a:p>
          <a:p>
            <a:endParaRPr lang="en-GB" dirty="0"/>
          </a:p>
          <a:p>
            <a:r>
              <a:rPr lang="en-GB" dirty="0"/>
              <a:t>        </a:t>
            </a:r>
            <a:r>
              <a:rPr lang="en-GB" dirty="0" err="1"/>
              <a:t>cell_rise</a:t>
            </a:r>
            <a:r>
              <a:rPr lang="en-GB" dirty="0"/>
              <a:t>(...) {</a:t>
            </a:r>
          </a:p>
          <a:p>
            <a:endParaRPr lang="en-GB" dirty="0"/>
          </a:p>
          <a:p>
            <a:r>
              <a:rPr lang="en-GB" dirty="0"/>
              <a:t>        </a:t>
            </a:r>
            <a:r>
              <a:rPr lang="en-GB" dirty="0" smtClean="0"/>
              <a:t>}</a:t>
            </a:r>
          </a:p>
          <a:p>
            <a:endParaRPr lang="en-GB" dirty="0"/>
          </a:p>
          <a:p>
            <a:r>
              <a:rPr lang="en-GB" dirty="0"/>
              <a:t>        </a:t>
            </a:r>
            <a:r>
              <a:rPr lang="en-GB" dirty="0" err="1"/>
              <a:t>rise_transition</a:t>
            </a:r>
            <a:r>
              <a:rPr lang="en-GB" dirty="0"/>
              <a:t>(...) {</a:t>
            </a:r>
          </a:p>
          <a:p>
            <a:r>
              <a:rPr lang="en-GB" dirty="0"/>
              <a:t>        </a:t>
            </a:r>
          </a:p>
          <a:p>
            <a:r>
              <a:rPr lang="en-GB" dirty="0"/>
              <a:t>        }</a:t>
            </a:r>
          </a:p>
          <a:p>
            <a:r>
              <a:rPr lang="en-GB" dirty="0"/>
              <a:t>...       </a:t>
            </a:r>
          </a:p>
          <a:p>
            <a:r>
              <a:rPr lang="en-GB" dirty="0"/>
              <a:t>      }</a:t>
            </a:r>
          </a:p>
          <a:p>
            <a:r>
              <a:rPr lang="en-GB" dirty="0"/>
              <a:t>...</a:t>
            </a:r>
          </a:p>
          <a:p>
            <a:r>
              <a:rPr lang="en-GB" dirty="0"/>
              <a:t>    }</a:t>
            </a:r>
          </a:p>
          <a:p>
            <a:r>
              <a:rPr lang="en-GB" dirty="0"/>
              <a:t>...</a:t>
            </a:r>
          </a:p>
          <a:p>
            <a:r>
              <a:rPr lang="en-GB" dirty="0" smtClean="0"/>
              <a:t>}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211960" y="2060848"/>
            <a:ext cx="1008112" cy="2880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486101" y="3714477"/>
            <a:ext cx="1949995" cy="10826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415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Timing Arcs: Delay and Slew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115616" y="2564904"/>
            <a:ext cx="57606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691680" y="2133253"/>
            <a:ext cx="720080" cy="4320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411760" y="2132855"/>
            <a:ext cx="2088232" cy="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499992" y="2132856"/>
            <a:ext cx="360040" cy="4320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60032" y="2564904"/>
            <a:ext cx="115212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519772" y="1390179"/>
            <a:ext cx="1872208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SLEW RATE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1608510" y="1916832"/>
            <a:ext cx="1019274" cy="86409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134371" y="1916832"/>
            <a:ext cx="1019274" cy="86409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2123728" y="272545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rise</a:t>
            </a:r>
            <a:endParaRPr lang="en-GB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4757601" y="272545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fall</a:t>
            </a:r>
            <a:endParaRPr lang="en-GB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529011" y="235612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518742" y="469524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1022798" y="4941168"/>
            <a:ext cx="187776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2900561" y="4509517"/>
            <a:ext cx="720080" cy="4320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620641" y="4509119"/>
            <a:ext cx="2088232" cy="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708873" y="4509120"/>
            <a:ext cx="360040" cy="43204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068913" y="4941168"/>
            <a:ext cx="115212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2549116" y="3498142"/>
            <a:ext cx="1872208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DELAY</a:t>
            </a:r>
            <a:endParaRPr lang="en-GB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2051720" y="2356126"/>
            <a:ext cx="0" cy="2873074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260601" y="4221088"/>
            <a:ext cx="0" cy="100811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0" idx="2"/>
          </p:cNvCxnSpPr>
          <p:nvPr/>
        </p:nvCxnSpPr>
        <p:spPr>
          <a:xfrm flipH="1">
            <a:off x="2627784" y="1678211"/>
            <a:ext cx="828092" cy="33123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20" idx="2"/>
          </p:cNvCxnSpPr>
          <p:nvPr/>
        </p:nvCxnSpPr>
        <p:spPr>
          <a:xfrm>
            <a:off x="3455876" y="1678211"/>
            <a:ext cx="678495" cy="31146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2118147" y="4365104"/>
            <a:ext cx="10857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4" idx="2"/>
          </p:cNvCxnSpPr>
          <p:nvPr/>
        </p:nvCxnSpPr>
        <p:spPr>
          <a:xfrm flipH="1">
            <a:off x="2660997" y="3786174"/>
            <a:ext cx="824223" cy="43898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48264" y="1347805"/>
            <a:ext cx="1775035" cy="8205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normAutofit fontScale="77500" lnSpcReduction="20000"/>
          </a:bodyPr>
          <a:lstStyle/>
          <a:p>
            <a:endParaRPr lang="en-GB" dirty="0"/>
          </a:p>
          <a:p>
            <a:r>
              <a:rPr lang="en-GB" dirty="0" err="1" smtClean="0"/>
              <a:t>rise_transition</a:t>
            </a:r>
            <a:r>
              <a:rPr lang="en-GB" dirty="0"/>
              <a:t>(...) {</a:t>
            </a:r>
          </a:p>
          <a:p>
            <a:r>
              <a:rPr lang="en-GB" dirty="0"/>
              <a:t>        </a:t>
            </a:r>
          </a:p>
          <a:p>
            <a:r>
              <a:rPr lang="en-GB" dirty="0" smtClean="0"/>
              <a:t>}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7243599" y="3903062"/>
            <a:ext cx="1184363" cy="7896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normAutofit fontScale="70000" lnSpcReduction="20000"/>
          </a:bodyPr>
          <a:lstStyle/>
          <a:p>
            <a:endParaRPr lang="en-GB" dirty="0" smtClean="0"/>
          </a:p>
          <a:p>
            <a:r>
              <a:rPr lang="en-GB" dirty="0" err="1" smtClean="0"/>
              <a:t>cell_rise</a:t>
            </a:r>
            <a:r>
              <a:rPr lang="en-GB" dirty="0"/>
              <a:t>(...) {</a:t>
            </a:r>
          </a:p>
          <a:p>
            <a:endParaRPr lang="en-GB" dirty="0"/>
          </a:p>
          <a:p>
            <a:r>
              <a:rPr lang="en-GB" dirty="0" smtClean="0"/>
              <a:t>}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149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LEF (Library Exchange Format) File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198563"/>
            <a:ext cx="8356600" cy="287777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LEF files contain physical information for Cells</a:t>
            </a:r>
          </a:p>
          <a:p>
            <a:r>
              <a:rPr lang="en-GB" dirty="0" smtClean="0"/>
              <a:t>Technology rules and specs can be defined</a:t>
            </a:r>
          </a:p>
          <a:p>
            <a:pPr lvl="1"/>
            <a:r>
              <a:rPr lang="en-GB" dirty="0" smtClean="0"/>
              <a:t>Ex: Number of layers</a:t>
            </a:r>
          </a:p>
          <a:p>
            <a:pPr lvl="1"/>
            <a:r>
              <a:rPr lang="en-GB" dirty="0" smtClean="0"/>
              <a:t>Ex: VIA Definition</a:t>
            </a:r>
          </a:p>
          <a:p>
            <a:r>
              <a:rPr lang="en-GB" dirty="0" smtClean="0"/>
              <a:t>Cells physical information include:</a:t>
            </a:r>
          </a:p>
          <a:p>
            <a:pPr lvl="1"/>
            <a:r>
              <a:rPr lang="en-GB" dirty="0" smtClean="0"/>
              <a:t>Size</a:t>
            </a:r>
          </a:p>
          <a:p>
            <a:pPr lvl="1"/>
            <a:r>
              <a:rPr lang="en-GB" dirty="0" smtClean="0"/>
              <a:t>I/O (Pins) size and locations</a:t>
            </a:r>
          </a:p>
          <a:p>
            <a:pPr lvl="1"/>
            <a:r>
              <a:rPr lang="en-GB" dirty="0" smtClean="0"/>
              <a:t>Layer obstructions</a:t>
            </a:r>
          </a:p>
          <a:p>
            <a:r>
              <a:rPr lang="en-GB" dirty="0" smtClean="0"/>
              <a:t>Full layout is not included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4906" y="4414895"/>
            <a:ext cx="4161474" cy="1695814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4211960" y="3212976"/>
            <a:ext cx="1008112" cy="103264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412036" y="4076341"/>
            <a:ext cx="27319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 smtClean="0"/>
              <a:t>Using GLADE LEF viewer</a:t>
            </a:r>
            <a:endParaRPr lang="en-GB" sz="16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6300193" y="1380329"/>
            <a:ext cx="2566188" cy="12518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normAutofit fontScale="62500" lnSpcReduction="20000"/>
          </a:bodyPr>
          <a:lstStyle/>
          <a:p>
            <a:r>
              <a:rPr lang="en-GB" dirty="0"/>
              <a:t>LAYER VI1</a:t>
            </a:r>
          </a:p>
          <a:p>
            <a:r>
              <a:rPr lang="en-GB" dirty="0"/>
              <a:t>  TYPE CUT ;</a:t>
            </a:r>
          </a:p>
          <a:p>
            <a:r>
              <a:rPr lang="en-GB" dirty="0"/>
              <a:t>  SPACING 0.1 ;</a:t>
            </a:r>
          </a:p>
          <a:p>
            <a:r>
              <a:rPr lang="en-GB" dirty="0"/>
              <a:t>  SPACING 0.11 </a:t>
            </a:r>
            <a:endParaRPr lang="en-GB" dirty="0" smtClean="0"/>
          </a:p>
          <a:p>
            <a:r>
              <a:rPr lang="en-GB" dirty="0"/>
              <a:t> </a:t>
            </a:r>
            <a:r>
              <a:rPr lang="en-GB" dirty="0" smtClean="0"/>
              <a:t>  ADJACENTCUTS </a:t>
            </a:r>
            <a:r>
              <a:rPr lang="en-GB" dirty="0"/>
              <a:t>3 WITHIN 0.14 ;</a:t>
            </a:r>
          </a:p>
          <a:p>
            <a:r>
              <a:rPr lang="en-GB" dirty="0"/>
              <a:t>  </a:t>
            </a:r>
            <a:r>
              <a:rPr lang="fr-FR" dirty="0" smtClean="0"/>
              <a:t>…</a:t>
            </a:r>
            <a:endParaRPr lang="it-IT" dirty="0"/>
          </a:p>
          <a:p>
            <a:r>
              <a:rPr lang="en-GB" dirty="0"/>
              <a:t>END </a:t>
            </a:r>
            <a:r>
              <a:rPr lang="en-GB" dirty="0" smtClean="0"/>
              <a:t>VI1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6948264" y="2924943"/>
            <a:ext cx="936104" cy="85424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7092280" y="3059844"/>
            <a:ext cx="661246" cy="59429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8140327" y="3058259"/>
            <a:ext cx="89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ME1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8140327" y="3425328"/>
            <a:ext cx="89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ME2</a:t>
            </a:r>
            <a:endParaRPr lang="en-GB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7796323" y="2970711"/>
            <a:ext cx="369208" cy="27764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0" name="Right Arrow 19"/>
          <p:cNvSpPr/>
          <p:nvPr/>
        </p:nvSpPr>
        <p:spPr>
          <a:xfrm rot="5400000">
            <a:off x="7134010" y="2464169"/>
            <a:ext cx="564611" cy="2832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3846512" y="2132856"/>
            <a:ext cx="2021632" cy="19064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226003" y="4245618"/>
            <a:ext cx="3106756" cy="2091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normAutofit fontScale="62500" lnSpcReduction="20000"/>
          </a:bodyPr>
          <a:lstStyle>
            <a:defPPr>
              <a:defRPr lang="de-DE"/>
            </a:defPPr>
          </a:lstStyle>
          <a:p>
            <a:r>
              <a:rPr lang="en-GB" dirty="0"/>
              <a:t>MACRO SDFQBRM1RA</a:t>
            </a:r>
          </a:p>
          <a:p>
            <a:r>
              <a:rPr lang="en-GB" dirty="0"/>
              <a:t>    CLASS CORE ;</a:t>
            </a:r>
          </a:p>
          <a:p>
            <a:r>
              <a:rPr lang="en-GB" dirty="0"/>
              <a:t>    SIZE 6.0000 BY 1.8000 ;</a:t>
            </a:r>
          </a:p>
          <a:p>
            <a:r>
              <a:rPr lang="en-GB" dirty="0"/>
              <a:t>    SYMMETRY X Y ;</a:t>
            </a:r>
          </a:p>
          <a:p>
            <a:r>
              <a:rPr lang="en-GB" dirty="0"/>
              <a:t>    SITE CORE ;</a:t>
            </a:r>
          </a:p>
          <a:p>
            <a:r>
              <a:rPr lang="en-GB" dirty="0"/>
              <a:t>    PIN CK</a:t>
            </a:r>
          </a:p>
          <a:p>
            <a:r>
              <a:rPr lang="en-GB" dirty="0"/>
              <a:t>        DIRECTION INPUT ;</a:t>
            </a:r>
          </a:p>
          <a:p>
            <a:r>
              <a:rPr lang="en-GB" dirty="0"/>
              <a:t>        PORT</a:t>
            </a:r>
          </a:p>
          <a:p>
            <a:r>
              <a:rPr lang="en-GB" dirty="0"/>
              <a:t>        LAYER ME1 ;</a:t>
            </a:r>
          </a:p>
          <a:p>
            <a:r>
              <a:rPr lang="en-GB" dirty="0"/>
              <a:t>        RECT  1.4400 0.4900 1.5500 0.8900 ;</a:t>
            </a:r>
          </a:p>
          <a:p>
            <a:r>
              <a:rPr lang="en-GB" dirty="0"/>
              <a:t>        END</a:t>
            </a:r>
          </a:p>
          <a:p>
            <a:r>
              <a:rPr lang="en-GB" dirty="0"/>
              <a:t>    END CK</a:t>
            </a:r>
          </a:p>
          <a:p>
            <a:r>
              <a:rPr lang="en-GB" dirty="0"/>
              <a:t>ENDMACRO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4067944" y="5291118"/>
            <a:ext cx="1800200" cy="226114"/>
          </a:xfrm>
          <a:prstGeom prst="straightConnector1">
            <a:avLst/>
          </a:prstGeom>
          <a:ln>
            <a:solidFill>
              <a:schemeClr val="accent5">
                <a:alpha val="51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099068" y="4634135"/>
            <a:ext cx="1523299" cy="205568"/>
          </a:xfrm>
          <a:prstGeom prst="straightConnector1">
            <a:avLst/>
          </a:prstGeom>
          <a:ln>
            <a:solidFill>
              <a:schemeClr val="accent5">
                <a:alpha val="51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532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 File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Design Exchange Format</a:t>
            </a:r>
          </a:p>
          <a:p>
            <a:r>
              <a:rPr lang="en-GB" dirty="0" smtClean="0"/>
              <a:t>Contains Design Data put together:</a:t>
            </a:r>
          </a:p>
          <a:p>
            <a:pPr lvl="1"/>
            <a:r>
              <a:rPr lang="en-GB" dirty="0" err="1" smtClean="0"/>
              <a:t>Floorplaning</a:t>
            </a:r>
            <a:r>
              <a:rPr lang="en-GB" dirty="0" smtClean="0"/>
              <a:t> info</a:t>
            </a:r>
          </a:p>
          <a:p>
            <a:pPr lvl="1"/>
            <a:r>
              <a:rPr lang="en-GB" dirty="0" err="1" smtClean="0"/>
              <a:t>Netlist</a:t>
            </a:r>
            <a:r>
              <a:rPr lang="en-GB" dirty="0" smtClean="0"/>
              <a:t> etc…</a:t>
            </a:r>
          </a:p>
          <a:p>
            <a:r>
              <a:rPr lang="en-GB" dirty="0" smtClean="0"/>
              <a:t>Used by Synthesis to load </a:t>
            </a:r>
            <a:r>
              <a:rPr lang="en-GB" dirty="0" err="1" smtClean="0"/>
              <a:t>floorplaning</a:t>
            </a:r>
            <a:r>
              <a:rPr lang="en-GB" dirty="0" smtClean="0"/>
              <a:t> information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827584" y="3573016"/>
            <a:ext cx="2224405" cy="191226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993384" y="3794355"/>
            <a:ext cx="636181" cy="6920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835787" y="3770740"/>
            <a:ext cx="636181" cy="6920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311474" y="4640249"/>
            <a:ext cx="954271" cy="6920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179512" y="5561783"/>
            <a:ext cx="38884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 smtClean="0"/>
              <a:t>Floorplan: Size and block, </a:t>
            </a:r>
            <a:r>
              <a:rPr lang="en-GB" sz="1600" i="1" dirty="0" err="1" smtClean="0"/>
              <a:t>io</a:t>
            </a:r>
            <a:r>
              <a:rPr lang="en-GB" sz="1600" i="1" dirty="0" smtClean="0"/>
              <a:t> placements</a:t>
            </a:r>
            <a:endParaRPr lang="en-GB" sz="1600" i="1" dirty="0"/>
          </a:p>
        </p:txBody>
      </p:sp>
      <p:sp>
        <p:nvSpPr>
          <p:cNvPr id="11" name="Right Arrow 10"/>
          <p:cNvSpPr/>
          <p:nvPr/>
        </p:nvSpPr>
        <p:spPr>
          <a:xfrm>
            <a:off x="3131840" y="4384149"/>
            <a:ext cx="7146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4059113" y="4291654"/>
            <a:ext cx="648072" cy="545030"/>
          </a:xfrm>
          <a:prstGeom prst="rect">
            <a:avLst/>
          </a:prstGeom>
          <a:pattFill prst="wdUpDiag">
            <a:fgClr>
              <a:schemeClr val="accent5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DEF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508104" y="3999595"/>
            <a:ext cx="3013929" cy="46318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Synthesis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5572726" y="4391351"/>
            <a:ext cx="1352098" cy="46318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Physical</a:t>
            </a:r>
            <a:endParaRPr lang="en-GB" dirty="0"/>
          </a:p>
        </p:txBody>
      </p:sp>
      <p:sp>
        <p:nvSpPr>
          <p:cNvPr id="15" name="Right Arrow 14"/>
          <p:cNvSpPr/>
          <p:nvPr/>
        </p:nvSpPr>
        <p:spPr>
          <a:xfrm>
            <a:off x="4793432" y="4405950"/>
            <a:ext cx="7146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2910995" y="3689466"/>
            <a:ext cx="220845" cy="20977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2910994" y="3954816"/>
            <a:ext cx="220845" cy="20977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2465786" y="5334636"/>
            <a:ext cx="220845" cy="20977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2718704" y="5334636"/>
            <a:ext cx="220845" cy="20977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676739" y="3965091"/>
            <a:ext cx="220845" cy="20977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676739" y="4207448"/>
            <a:ext cx="220845" cy="20977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76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Synthesis Ready HDL: Top Level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3" y="1198563"/>
            <a:ext cx="8356600" cy="1221043"/>
          </a:xfrm>
        </p:spPr>
        <p:txBody>
          <a:bodyPr/>
          <a:lstStyle/>
          <a:p>
            <a:r>
              <a:rPr lang="en-GB" dirty="0" smtClean="0"/>
              <a:t>Two types of Top Level HDL</a:t>
            </a:r>
          </a:p>
          <a:p>
            <a:pPr lvl="1"/>
            <a:r>
              <a:rPr lang="en-GB" dirty="0" smtClean="0"/>
              <a:t>Partition Module: Just I/O which are pins</a:t>
            </a:r>
          </a:p>
          <a:p>
            <a:pPr lvl="1"/>
            <a:r>
              <a:rPr lang="en-GB" dirty="0" smtClean="0"/>
              <a:t>Final Top Level: add instances of real I/O Cells</a:t>
            </a:r>
          </a:p>
        </p:txBody>
      </p:sp>
      <p:sp>
        <p:nvSpPr>
          <p:cNvPr id="4" name="Rectangle 3"/>
          <p:cNvSpPr/>
          <p:nvPr/>
        </p:nvSpPr>
        <p:spPr>
          <a:xfrm>
            <a:off x="544857" y="4005064"/>
            <a:ext cx="2224405" cy="191226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628268" y="4121514"/>
            <a:ext cx="220845" cy="20977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628267" y="4386864"/>
            <a:ext cx="220845" cy="20977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183059" y="5766684"/>
            <a:ext cx="220845" cy="20977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6" name="Straight Connector 35"/>
          <p:cNvCxnSpPr/>
          <p:nvPr/>
        </p:nvCxnSpPr>
        <p:spPr>
          <a:xfrm>
            <a:off x="5456905" y="3977273"/>
            <a:ext cx="0" cy="225675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435977" y="5766684"/>
            <a:ext cx="220845" cy="20977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94012" y="4397139"/>
            <a:ext cx="220845" cy="20977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94012" y="4639496"/>
            <a:ext cx="220845" cy="20977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44857" y="2729898"/>
            <a:ext cx="2304256" cy="4854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Partition: Just pins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5357627" y="2729899"/>
            <a:ext cx="2304256" cy="4854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Top: With IO Cells</a:t>
            </a:r>
            <a:endParaRPr lang="en-GB" dirty="0"/>
          </a:p>
        </p:txBody>
      </p:sp>
      <p:grpSp>
        <p:nvGrpSpPr>
          <p:cNvPr id="21" name="Group 20"/>
          <p:cNvGrpSpPr/>
          <p:nvPr/>
        </p:nvGrpSpPr>
        <p:grpSpPr>
          <a:xfrm>
            <a:off x="3879513" y="4198552"/>
            <a:ext cx="1577393" cy="1266616"/>
            <a:chOff x="3975308" y="4020362"/>
            <a:chExt cx="2455101" cy="1971398"/>
          </a:xfrm>
        </p:grpSpPr>
        <p:sp>
          <p:nvSpPr>
            <p:cNvPr id="14" name="Rectangle 13"/>
            <p:cNvSpPr/>
            <p:nvPr/>
          </p:nvSpPr>
          <p:spPr>
            <a:xfrm>
              <a:off x="4126153" y="4020362"/>
              <a:ext cx="2224405" cy="1912268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209564" y="4136812"/>
              <a:ext cx="220845" cy="20977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209563" y="4402162"/>
              <a:ext cx="220845" cy="20977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764355" y="5781982"/>
              <a:ext cx="220845" cy="20977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017273" y="5781982"/>
              <a:ext cx="220845" cy="20977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975308" y="4412437"/>
              <a:ext cx="220845" cy="20977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975308" y="4654794"/>
              <a:ext cx="220845" cy="20977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2" name="Rectangle 21"/>
          <p:cNvSpPr/>
          <p:nvPr/>
        </p:nvSpPr>
        <p:spPr>
          <a:xfrm>
            <a:off x="5508104" y="4273371"/>
            <a:ext cx="323080" cy="1227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6699210" y="3525595"/>
            <a:ext cx="2350795" cy="2708434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module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xxx (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2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3 </a:t>
            </a: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input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a,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4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5 );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6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7 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B00040"/>
                </a:solidFill>
                <a:effectLst/>
                <a:latin typeface="Arial Unicode MS" panose="020B0604020202020204" pitchFamily="34" charset="-128"/>
              </a:rPr>
              <a:t>wire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a_internal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8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9 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IUMA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a_io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(.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PAD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(a),.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Arial Unicode MS" panose="020B0604020202020204" pitchFamily="34" charset="-128"/>
              </a:rPr>
              <a:t>DI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(</a:t>
            </a: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a_internal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));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10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11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12 </a:t>
            </a: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mymodule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mymodule_I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(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13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14 .</a:t>
            </a: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anotherinput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(</a:t>
            </a: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a_internal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15 );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16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17 </a:t>
            </a:r>
            <a:r>
              <a:rPr kumimoji="0" lang="en-US" altLang="en-US" sz="1000" b="1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Arial Unicode MS" panose="020B0604020202020204" pitchFamily="34" charset="-128"/>
              </a:rPr>
              <a:t>endmodule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57627" y="3644913"/>
            <a:ext cx="1007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Io cell</a:t>
            </a:r>
            <a:endParaRPr lang="en-GB" dirty="0"/>
          </a:p>
        </p:txBody>
      </p:sp>
      <p:cxnSp>
        <p:nvCxnSpPr>
          <p:cNvPr id="28" name="Straight Arrow Connector 27"/>
          <p:cNvCxnSpPr>
            <a:endCxn id="22" idx="0"/>
          </p:cNvCxnSpPr>
          <p:nvPr/>
        </p:nvCxnSpPr>
        <p:spPr>
          <a:xfrm>
            <a:off x="5669644" y="3966053"/>
            <a:ext cx="0" cy="3073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5" idx="1"/>
          </p:cNvCxnSpPr>
          <p:nvPr/>
        </p:nvCxnSpPr>
        <p:spPr>
          <a:xfrm flipH="1" flipV="1">
            <a:off x="5875443" y="4331292"/>
            <a:ext cx="823767" cy="5485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15" idx="2"/>
          </p:cNvCxnSpPr>
          <p:nvPr/>
        </p:nvCxnSpPr>
        <p:spPr>
          <a:xfrm flipH="1" flipV="1">
            <a:off x="5385960" y="4408153"/>
            <a:ext cx="1358225" cy="12530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215896" y="5793750"/>
            <a:ext cx="12410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 smtClean="0"/>
              <a:t>Core/internal</a:t>
            </a:r>
            <a:endParaRPr lang="en-GB" sz="1400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5508104" y="5793750"/>
            <a:ext cx="4589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 smtClean="0"/>
              <a:t>IO</a:t>
            </a:r>
            <a:endParaRPr lang="en-GB" sz="1400" i="1" dirty="0"/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2403904" y="2287227"/>
            <a:ext cx="1209948" cy="28038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756347" y="2294370"/>
            <a:ext cx="2210723" cy="3328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223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T_master_ppt2003_e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D9D9D9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808080"/>
      </a:hlink>
      <a:folHlink>
        <a:srgbClr val="7D92C3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D9D9D9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808080"/>
        </a:hlink>
        <a:folHlink>
          <a:srgbClr val="7D92C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KIT_master_ppt2007_en</Template>
  <TotalTime>25488</TotalTime>
  <Words>1979</Words>
  <Application>Microsoft Office PowerPoint</Application>
  <PresentationFormat>On-screen Show (4:3)</PresentationFormat>
  <Paragraphs>496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 Unicode MS</vt:lpstr>
      <vt:lpstr>Arial</vt:lpstr>
      <vt:lpstr>KIT_master_ppt2003_en</vt:lpstr>
      <vt:lpstr>PowerPoint Presentation</vt:lpstr>
      <vt:lpstr>Lecture Goal</vt:lpstr>
      <vt:lpstr>Flow overview reminder</vt:lpstr>
      <vt:lpstr>Generic Synthesis Flow Reference</vt:lpstr>
      <vt:lpstr>Timing Library</vt:lpstr>
      <vt:lpstr>Timing Arcs: Delay and Slew</vt:lpstr>
      <vt:lpstr>LEF (Library Exchange Format) File</vt:lpstr>
      <vt:lpstr>DEF File</vt:lpstr>
      <vt:lpstr>Synthesis Ready HDL: Top Level</vt:lpstr>
      <vt:lpstr>Top Level HDL: IP Blocks (RAM example)</vt:lpstr>
      <vt:lpstr>Elaboration</vt:lpstr>
      <vt:lpstr>Synthesis: Principle</vt:lpstr>
      <vt:lpstr>Synthesis: Clock Gating example</vt:lpstr>
      <vt:lpstr>STA: Overview</vt:lpstr>
      <vt:lpstr>STA: Setup</vt:lpstr>
      <vt:lpstr>STA: Hold</vt:lpstr>
      <vt:lpstr>STA: Timing Parameters</vt:lpstr>
      <vt:lpstr>STA: Physical Synthesis for wire delays</vt:lpstr>
      <vt:lpstr>STA: Setup Timing Report example</vt:lpstr>
      <vt:lpstr>STA: Timing report types</vt:lpstr>
      <vt:lpstr>Timing Constraints</vt:lpstr>
      <vt:lpstr>TC: Clock Definition</vt:lpstr>
      <vt:lpstr>Multi-Mode Multi Corner</vt:lpstr>
      <vt:lpstr>I/O constraints</vt:lpstr>
      <vt:lpstr>False Paths: Non timed wires</vt:lpstr>
      <vt:lpstr>Multi Cycle: timing relaxing</vt:lpstr>
      <vt:lpstr>Multiple Clock domains</vt:lpstr>
      <vt:lpstr>Results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Leys</dc:creator>
  <cp:lastModifiedBy>Richard Leys</cp:lastModifiedBy>
  <cp:revision>442</cp:revision>
  <dcterms:created xsi:type="dcterms:W3CDTF">2015-04-20T11:56:13Z</dcterms:created>
  <dcterms:modified xsi:type="dcterms:W3CDTF">2015-05-28T09:08:03Z</dcterms:modified>
</cp:coreProperties>
</file>